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9" r:id="rId4"/>
    <p:sldId id="258" r:id="rId5"/>
    <p:sldId id="262" r:id="rId6"/>
    <p:sldId id="260" r:id="rId7"/>
    <p:sldId id="261" r:id="rId8"/>
    <p:sldId id="263" r:id="rId9"/>
    <p:sldId id="264" r:id="rId10"/>
    <p:sldId id="265" r:id="rId11"/>
    <p:sldId id="266" r:id="rId12"/>
    <p:sldId id="267" r:id="rId13"/>
    <p:sldId id="272" r:id="rId14"/>
    <p:sldId id="268" r:id="rId15"/>
    <p:sldId id="269" r:id="rId16"/>
    <p:sldId id="270"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7" d="100"/>
          <a:sy n="97" d="100"/>
        </p:scale>
        <p:origin x="-90" y="-31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70CD82-3B42-4C0D-8F28-9E51E4FE2196}" type="doc">
      <dgm:prSet loTypeId="urn:microsoft.com/office/officeart/2005/8/layout/process1" loCatId="process" qsTypeId="urn:microsoft.com/office/officeart/2005/8/quickstyle/simple5" qsCatId="simple" csTypeId="urn:microsoft.com/office/officeart/2005/8/colors/colorful2" csCatId="colorful"/>
      <dgm:spPr/>
      <dgm:t>
        <a:bodyPr/>
        <a:lstStyle/>
        <a:p>
          <a:endParaRPr lang="en-US"/>
        </a:p>
      </dgm:t>
    </dgm:pt>
    <dgm:pt modelId="{3F17FD98-F4AA-4539-A315-8C2D14402AA1}">
      <dgm:prSet/>
      <dgm:spPr/>
      <dgm:t>
        <a:bodyPr/>
        <a:lstStyle/>
        <a:p>
          <a:r>
            <a:rPr lang="en-US"/>
            <a:t>Soil erosion can impact water quality by transporting soil sediments and the attached nutrients and chemicals into surface waterways. Soil erosion also results in the loss of fertile topsoil and reduces cropland productivity.  </a:t>
          </a:r>
        </a:p>
      </dgm:t>
    </dgm:pt>
    <dgm:pt modelId="{73DB7D7D-A97E-439D-A244-6CDF3FF23341}" type="parTrans" cxnId="{E1AACD89-CDF3-4C92-900D-AB62F90C67BA}">
      <dgm:prSet/>
      <dgm:spPr/>
      <dgm:t>
        <a:bodyPr/>
        <a:lstStyle/>
        <a:p>
          <a:endParaRPr lang="en-US"/>
        </a:p>
      </dgm:t>
    </dgm:pt>
    <dgm:pt modelId="{3152CCFD-785E-47EE-B937-C7DD023CFA21}" type="sibTrans" cxnId="{E1AACD89-CDF3-4C92-900D-AB62F90C67BA}">
      <dgm:prSet/>
      <dgm:spPr/>
      <dgm:t>
        <a:bodyPr/>
        <a:lstStyle/>
        <a:p>
          <a:endParaRPr lang="en-US"/>
        </a:p>
      </dgm:t>
    </dgm:pt>
    <dgm:pt modelId="{79DF5A4D-29A1-4366-A5B6-58482B97E85C}">
      <dgm:prSet/>
      <dgm:spPr/>
      <dgm:t>
        <a:bodyPr/>
        <a:lstStyle/>
        <a:p>
          <a:r>
            <a:rPr lang="en-US"/>
            <a:t>Utilizing better tillage and residue management practices can improve soil structure to more efficiently use nutrients and water.</a:t>
          </a:r>
        </a:p>
      </dgm:t>
    </dgm:pt>
    <dgm:pt modelId="{B8194FEB-96A2-4462-8F7B-8C6D03D2BDC0}" type="parTrans" cxnId="{7E7AD793-A37A-44EA-A4C6-0987C7CD8605}">
      <dgm:prSet/>
      <dgm:spPr/>
      <dgm:t>
        <a:bodyPr/>
        <a:lstStyle/>
        <a:p>
          <a:endParaRPr lang="en-US"/>
        </a:p>
      </dgm:t>
    </dgm:pt>
    <dgm:pt modelId="{D16CF4E2-4E13-437D-9962-6BA3D0FEF24A}" type="sibTrans" cxnId="{7E7AD793-A37A-44EA-A4C6-0987C7CD8605}">
      <dgm:prSet/>
      <dgm:spPr/>
      <dgm:t>
        <a:bodyPr/>
        <a:lstStyle/>
        <a:p>
          <a:endParaRPr lang="en-US"/>
        </a:p>
      </dgm:t>
    </dgm:pt>
    <dgm:pt modelId="{A9A5E05A-E340-4EDF-BCD1-CFCBC08B181C}">
      <dgm:prSet/>
      <dgm:spPr/>
      <dgm:t>
        <a:bodyPr/>
        <a:lstStyle/>
        <a:p>
          <a:r>
            <a:rPr lang="en-US"/>
            <a:t>Creating better Soil health, also referred to as soil quality, is defined as the continued capacity of soil to function as a vital living ecosystem that sustains plants, animals, and humans. This definition speaks to the importance of managing soils so they are sustainable for future generations.</a:t>
          </a:r>
        </a:p>
      </dgm:t>
    </dgm:pt>
    <dgm:pt modelId="{AC307715-FDB4-46BC-9337-1C818BDDD2BB}" type="parTrans" cxnId="{DAE2FFA5-CD5F-498D-85F2-C3BA3AA118C9}">
      <dgm:prSet/>
      <dgm:spPr/>
      <dgm:t>
        <a:bodyPr/>
        <a:lstStyle/>
        <a:p>
          <a:endParaRPr lang="en-US"/>
        </a:p>
      </dgm:t>
    </dgm:pt>
    <dgm:pt modelId="{F89E0026-1509-42BE-8BE1-0FD2B1A031D7}" type="sibTrans" cxnId="{DAE2FFA5-CD5F-498D-85F2-C3BA3AA118C9}">
      <dgm:prSet/>
      <dgm:spPr/>
      <dgm:t>
        <a:bodyPr/>
        <a:lstStyle/>
        <a:p>
          <a:endParaRPr lang="en-US"/>
        </a:p>
      </dgm:t>
    </dgm:pt>
    <dgm:pt modelId="{69E29765-AC15-4519-A0F7-4722B930A1E1}" type="pres">
      <dgm:prSet presAssocID="{C970CD82-3B42-4C0D-8F28-9E51E4FE2196}" presName="Name0" presStyleCnt="0">
        <dgm:presLayoutVars>
          <dgm:dir/>
          <dgm:resizeHandles val="exact"/>
        </dgm:presLayoutVars>
      </dgm:prSet>
      <dgm:spPr/>
      <dgm:t>
        <a:bodyPr/>
        <a:lstStyle/>
        <a:p>
          <a:endParaRPr lang="en-US"/>
        </a:p>
      </dgm:t>
    </dgm:pt>
    <dgm:pt modelId="{ADB6C271-7ACE-431E-8430-17D2BF909422}" type="pres">
      <dgm:prSet presAssocID="{3F17FD98-F4AA-4539-A315-8C2D14402AA1}" presName="node" presStyleLbl="node1" presStyleIdx="0" presStyleCnt="3">
        <dgm:presLayoutVars>
          <dgm:bulletEnabled val="1"/>
        </dgm:presLayoutVars>
      </dgm:prSet>
      <dgm:spPr/>
      <dgm:t>
        <a:bodyPr/>
        <a:lstStyle/>
        <a:p>
          <a:endParaRPr lang="en-US"/>
        </a:p>
      </dgm:t>
    </dgm:pt>
    <dgm:pt modelId="{DD8DED09-D669-4361-AD74-9400F14A4AB1}" type="pres">
      <dgm:prSet presAssocID="{3152CCFD-785E-47EE-B937-C7DD023CFA21}" presName="sibTrans" presStyleLbl="sibTrans2D1" presStyleIdx="0" presStyleCnt="2"/>
      <dgm:spPr/>
      <dgm:t>
        <a:bodyPr/>
        <a:lstStyle/>
        <a:p>
          <a:endParaRPr lang="en-US"/>
        </a:p>
      </dgm:t>
    </dgm:pt>
    <dgm:pt modelId="{1EFB4940-2B9B-40ED-A763-A2153A9B637A}" type="pres">
      <dgm:prSet presAssocID="{3152CCFD-785E-47EE-B937-C7DD023CFA21}" presName="connectorText" presStyleLbl="sibTrans2D1" presStyleIdx="0" presStyleCnt="2"/>
      <dgm:spPr/>
      <dgm:t>
        <a:bodyPr/>
        <a:lstStyle/>
        <a:p>
          <a:endParaRPr lang="en-US"/>
        </a:p>
      </dgm:t>
    </dgm:pt>
    <dgm:pt modelId="{EC1E1F8A-8043-488E-807B-3620C10DC0FB}" type="pres">
      <dgm:prSet presAssocID="{79DF5A4D-29A1-4366-A5B6-58482B97E85C}" presName="node" presStyleLbl="node1" presStyleIdx="1" presStyleCnt="3">
        <dgm:presLayoutVars>
          <dgm:bulletEnabled val="1"/>
        </dgm:presLayoutVars>
      </dgm:prSet>
      <dgm:spPr/>
      <dgm:t>
        <a:bodyPr/>
        <a:lstStyle/>
        <a:p>
          <a:endParaRPr lang="en-US"/>
        </a:p>
      </dgm:t>
    </dgm:pt>
    <dgm:pt modelId="{9D26FDFC-77C6-410E-8347-D2A3ECA6428C}" type="pres">
      <dgm:prSet presAssocID="{D16CF4E2-4E13-437D-9962-6BA3D0FEF24A}" presName="sibTrans" presStyleLbl="sibTrans2D1" presStyleIdx="1" presStyleCnt="2"/>
      <dgm:spPr/>
      <dgm:t>
        <a:bodyPr/>
        <a:lstStyle/>
        <a:p>
          <a:endParaRPr lang="en-US"/>
        </a:p>
      </dgm:t>
    </dgm:pt>
    <dgm:pt modelId="{2BF2D792-097C-41CE-A55E-F001C3913E0F}" type="pres">
      <dgm:prSet presAssocID="{D16CF4E2-4E13-437D-9962-6BA3D0FEF24A}" presName="connectorText" presStyleLbl="sibTrans2D1" presStyleIdx="1" presStyleCnt="2"/>
      <dgm:spPr/>
      <dgm:t>
        <a:bodyPr/>
        <a:lstStyle/>
        <a:p>
          <a:endParaRPr lang="en-US"/>
        </a:p>
      </dgm:t>
    </dgm:pt>
    <dgm:pt modelId="{4C7165B3-6F57-4469-B3CE-C0AA08ACF05D}" type="pres">
      <dgm:prSet presAssocID="{A9A5E05A-E340-4EDF-BCD1-CFCBC08B181C}" presName="node" presStyleLbl="node1" presStyleIdx="2" presStyleCnt="3">
        <dgm:presLayoutVars>
          <dgm:bulletEnabled val="1"/>
        </dgm:presLayoutVars>
      </dgm:prSet>
      <dgm:spPr/>
      <dgm:t>
        <a:bodyPr/>
        <a:lstStyle/>
        <a:p>
          <a:endParaRPr lang="en-US"/>
        </a:p>
      </dgm:t>
    </dgm:pt>
  </dgm:ptLst>
  <dgm:cxnLst>
    <dgm:cxn modelId="{1FB58145-8CF5-46D0-B056-5D4B4B41559D}" type="presOf" srcId="{3152CCFD-785E-47EE-B937-C7DD023CFA21}" destId="{1EFB4940-2B9B-40ED-A763-A2153A9B637A}" srcOrd="1" destOrd="0" presId="urn:microsoft.com/office/officeart/2005/8/layout/process1"/>
    <dgm:cxn modelId="{DFFF6284-9F9C-4D14-8596-05E3E70EF936}" type="presOf" srcId="{D16CF4E2-4E13-437D-9962-6BA3D0FEF24A}" destId="{9D26FDFC-77C6-410E-8347-D2A3ECA6428C}" srcOrd="0" destOrd="0" presId="urn:microsoft.com/office/officeart/2005/8/layout/process1"/>
    <dgm:cxn modelId="{7E7AD793-A37A-44EA-A4C6-0987C7CD8605}" srcId="{C970CD82-3B42-4C0D-8F28-9E51E4FE2196}" destId="{79DF5A4D-29A1-4366-A5B6-58482B97E85C}" srcOrd="1" destOrd="0" parTransId="{B8194FEB-96A2-4462-8F7B-8C6D03D2BDC0}" sibTransId="{D16CF4E2-4E13-437D-9962-6BA3D0FEF24A}"/>
    <dgm:cxn modelId="{16E09B66-4ECE-41D0-9A97-17CB5B8B1CBF}" type="presOf" srcId="{D16CF4E2-4E13-437D-9962-6BA3D0FEF24A}" destId="{2BF2D792-097C-41CE-A55E-F001C3913E0F}" srcOrd="1" destOrd="0" presId="urn:microsoft.com/office/officeart/2005/8/layout/process1"/>
    <dgm:cxn modelId="{66AA02CB-FC93-4037-A8B7-99520F0E9639}" type="presOf" srcId="{79DF5A4D-29A1-4366-A5B6-58482B97E85C}" destId="{EC1E1F8A-8043-488E-807B-3620C10DC0FB}" srcOrd="0" destOrd="0" presId="urn:microsoft.com/office/officeart/2005/8/layout/process1"/>
    <dgm:cxn modelId="{E1AACD89-CDF3-4C92-900D-AB62F90C67BA}" srcId="{C970CD82-3B42-4C0D-8F28-9E51E4FE2196}" destId="{3F17FD98-F4AA-4539-A315-8C2D14402AA1}" srcOrd="0" destOrd="0" parTransId="{73DB7D7D-A97E-439D-A244-6CDF3FF23341}" sibTransId="{3152CCFD-785E-47EE-B937-C7DD023CFA21}"/>
    <dgm:cxn modelId="{1EDF067D-7ED7-430A-9939-6C64685A59AC}" type="presOf" srcId="{3152CCFD-785E-47EE-B937-C7DD023CFA21}" destId="{DD8DED09-D669-4361-AD74-9400F14A4AB1}" srcOrd="0" destOrd="0" presId="urn:microsoft.com/office/officeart/2005/8/layout/process1"/>
    <dgm:cxn modelId="{85246EEA-1305-4FE7-9985-93CDB300878C}" type="presOf" srcId="{A9A5E05A-E340-4EDF-BCD1-CFCBC08B181C}" destId="{4C7165B3-6F57-4469-B3CE-C0AA08ACF05D}" srcOrd="0" destOrd="0" presId="urn:microsoft.com/office/officeart/2005/8/layout/process1"/>
    <dgm:cxn modelId="{DAE2FFA5-CD5F-498D-85F2-C3BA3AA118C9}" srcId="{C970CD82-3B42-4C0D-8F28-9E51E4FE2196}" destId="{A9A5E05A-E340-4EDF-BCD1-CFCBC08B181C}" srcOrd="2" destOrd="0" parTransId="{AC307715-FDB4-46BC-9337-1C818BDDD2BB}" sibTransId="{F89E0026-1509-42BE-8BE1-0FD2B1A031D7}"/>
    <dgm:cxn modelId="{C2CAD1E1-762E-435F-9B93-2AA4818190C7}" type="presOf" srcId="{3F17FD98-F4AA-4539-A315-8C2D14402AA1}" destId="{ADB6C271-7ACE-431E-8430-17D2BF909422}" srcOrd="0" destOrd="0" presId="urn:microsoft.com/office/officeart/2005/8/layout/process1"/>
    <dgm:cxn modelId="{2E1A15FE-1BAC-47D5-B6D6-4A6075CC1BBF}" type="presOf" srcId="{C970CD82-3B42-4C0D-8F28-9E51E4FE2196}" destId="{69E29765-AC15-4519-A0F7-4722B930A1E1}" srcOrd="0" destOrd="0" presId="urn:microsoft.com/office/officeart/2005/8/layout/process1"/>
    <dgm:cxn modelId="{DAAE90B9-A209-473A-A374-031E0CB2FBB1}" type="presParOf" srcId="{69E29765-AC15-4519-A0F7-4722B930A1E1}" destId="{ADB6C271-7ACE-431E-8430-17D2BF909422}" srcOrd="0" destOrd="0" presId="urn:microsoft.com/office/officeart/2005/8/layout/process1"/>
    <dgm:cxn modelId="{DF03C477-E4E5-48F5-ADD5-E6A24AD248AB}" type="presParOf" srcId="{69E29765-AC15-4519-A0F7-4722B930A1E1}" destId="{DD8DED09-D669-4361-AD74-9400F14A4AB1}" srcOrd="1" destOrd="0" presId="urn:microsoft.com/office/officeart/2005/8/layout/process1"/>
    <dgm:cxn modelId="{9C8A0606-4CB4-476F-8E3F-4754474AC444}" type="presParOf" srcId="{DD8DED09-D669-4361-AD74-9400F14A4AB1}" destId="{1EFB4940-2B9B-40ED-A763-A2153A9B637A}" srcOrd="0" destOrd="0" presId="urn:microsoft.com/office/officeart/2005/8/layout/process1"/>
    <dgm:cxn modelId="{E7B029A2-0747-40CA-B35E-BBBF0AD7ADB6}" type="presParOf" srcId="{69E29765-AC15-4519-A0F7-4722B930A1E1}" destId="{EC1E1F8A-8043-488E-807B-3620C10DC0FB}" srcOrd="2" destOrd="0" presId="urn:microsoft.com/office/officeart/2005/8/layout/process1"/>
    <dgm:cxn modelId="{814002BF-4EE1-478B-BF07-6088C25D3CFA}" type="presParOf" srcId="{69E29765-AC15-4519-A0F7-4722B930A1E1}" destId="{9D26FDFC-77C6-410E-8347-D2A3ECA6428C}" srcOrd="3" destOrd="0" presId="urn:microsoft.com/office/officeart/2005/8/layout/process1"/>
    <dgm:cxn modelId="{B09BC284-B4C4-4D09-B239-0F353CC4F4CD}" type="presParOf" srcId="{9D26FDFC-77C6-410E-8347-D2A3ECA6428C}" destId="{2BF2D792-097C-41CE-A55E-F001C3913E0F}" srcOrd="0" destOrd="0" presId="urn:microsoft.com/office/officeart/2005/8/layout/process1"/>
    <dgm:cxn modelId="{1463C866-DAD4-41E6-9CAE-3C03F1BB3DA8}" type="presParOf" srcId="{69E29765-AC15-4519-A0F7-4722B930A1E1}" destId="{4C7165B3-6F57-4469-B3CE-C0AA08ACF05D}" srcOrd="4"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7C9CCD-AA48-456C-ABAE-66D3ECA26A19}" type="doc">
      <dgm:prSet loTypeId="urn:microsoft.com/office/officeart/2016/7/layout/LinearBlockProcessNumbered" loCatId="process" qsTypeId="urn:microsoft.com/office/officeart/2005/8/quickstyle/simple2" qsCatId="simple" csTypeId="urn:microsoft.com/office/officeart/2005/8/colors/colorful2" csCatId="colorful"/>
      <dgm:spPr/>
      <dgm:t>
        <a:bodyPr/>
        <a:lstStyle/>
        <a:p>
          <a:endParaRPr lang="en-US"/>
        </a:p>
      </dgm:t>
    </dgm:pt>
    <dgm:pt modelId="{21E6F649-50B6-46AE-AAAA-A7D34113B51A}">
      <dgm:prSet/>
      <dgm:spPr/>
      <dgm:t>
        <a:bodyPr/>
        <a:lstStyle/>
        <a:p>
          <a:r>
            <a:rPr lang="en-US"/>
            <a:t>Livestock manure is rich in plant nutrients. Manure that is properly applied increases soil fertility and may also improve soil physical properties. </a:t>
          </a:r>
        </a:p>
      </dgm:t>
    </dgm:pt>
    <dgm:pt modelId="{1C544C72-D8EC-46CD-8FFA-1C1E08F9E31F}" type="parTrans" cxnId="{A4C1A450-74DD-47D1-B226-C91D003A65BE}">
      <dgm:prSet/>
      <dgm:spPr/>
      <dgm:t>
        <a:bodyPr/>
        <a:lstStyle/>
        <a:p>
          <a:endParaRPr lang="en-US"/>
        </a:p>
      </dgm:t>
    </dgm:pt>
    <dgm:pt modelId="{CD304679-E23F-4900-BB5A-FA95EE862B78}" type="sibTrans" cxnId="{A4C1A450-74DD-47D1-B226-C91D003A65BE}">
      <dgm:prSet phldrT="01" phldr="0"/>
      <dgm:spPr/>
      <dgm:t>
        <a:bodyPr/>
        <a:lstStyle/>
        <a:p>
          <a:r>
            <a:rPr lang="en-US"/>
            <a:t>01</a:t>
          </a:r>
        </a:p>
      </dgm:t>
    </dgm:pt>
    <dgm:pt modelId="{DD3F12F3-609C-4209-836E-BE8A42644A5E}">
      <dgm:prSet/>
      <dgm:spPr/>
      <dgm:t>
        <a:bodyPr/>
        <a:lstStyle/>
        <a:p>
          <a:r>
            <a:rPr lang="en-US"/>
            <a:t>Improperly applied manure can contaminate surface water and groundwater. </a:t>
          </a:r>
        </a:p>
      </dgm:t>
    </dgm:pt>
    <dgm:pt modelId="{50C5CED4-25D1-4F48-AD92-6A4E7606AC48}" type="parTrans" cxnId="{11CBAF4E-AB7F-4686-BE71-8FE98ED0A06A}">
      <dgm:prSet/>
      <dgm:spPr/>
      <dgm:t>
        <a:bodyPr/>
        <a:lstStyle/>
        <a:p>
          <a:endParaRPr lang="en-US"/>
        </a:p>
      </dgm:t>
    </dgm:pt>
    <dgm:pt modelId="{C15C6BE3-BCBD-4D9D-90B8-39039C7C62FD}" type="sibTrans" cxnId="{11CBAF4E-AB7F-4686-BE71-8FE98ED0A06A}">
      <dgm:prSet phldrT="02" phldr="0"/>
      <dgm:spPr/>
      <dgm:t>
        <a:bodyPr/>
        <a:lstStyle/>
        <a:p>
          <a:r>
            <a:rPr lang="en-US"/>
            <a:t>02</a:t>
          </a:r>
        </a:p>
      </dgm:t>
    </dgm:pt>
    <dgm:pt modelId="{25E0FBCE-E944-4EEC-9C9E-B8440A21B799}">
      <dgm:prSet/>
      <dgm:spPr/>
      <dgm:t>
        <a:bodyPr/>
        <a:lstStyle/>
        <a:p>
          <a:r>
            <a:rPr lang="en-US"/>
            <a:t>Producers must select the relevant best management practices for their crops and land to both maximize nutrient efficiency and protect water quality. </a:t>
          </a:r>
        </a:p>
      </dgm:t>
    </dgm:pt>
    <dgm:pt modelId="{720D5E4C-2C1B-40E0-80BB-0BF3B8D8DDD6}" type="parTrans" cxnId="{859E1F55-3700-4C11-9F2A-957EEF63BA6B}">
      <dgm:prSet/>
      <dgm:spPr/>
      <dgm:t>
        <a:bodyPr/>
        <a:lstStyle/>
        <a:p>
          <a:endParaRPr lang="en-US"/>
        </a:p>
      </dgm:t>
    </dgm:pt>
    <dgm:pt modelId="{5D182E37-AE3C-4B98-891F-6D1BEAB522FE}" type="sibTrans" cxnId="{859E1F55-3700-4C11-9F2A-957EEF63BA6B}">
      <dgm:prSet phldrT="03" phldr="0"/>
      <dgm:spPr/>
      <dgm:t>
        <a:bodyPr/>
        <a:lstStyle/>
        <a:p>
          <a:r>
            <a:rPr lang="en-US"/>
            <a:t>03</a:t>
          </a:r>
        </a:p>
      </dgm:t>
    </dgm:pt>
    <dgm:pt modelId="{29CF8BB5-EC91-4BCB-B7B9-B670B1E85765}" type="pres">
      <dgm:prSet presAssocID="{2A7C9CCD-AA48-456C-ABAE-66D3ECA26A19}" presName="Name0" presStyleCnt="0">
        <dgm:presLayoutVars>
          <dgm:animLvl val="lvl"/>
          <dgm:resizeHandles val="exact"/>
        </dgm:presLayoutVars>
      </dgm:prSet>
      <dgm:spPr/>
      <dgm:t>
        <a:bodyPr/>
        <a:lstStyle/>
        <a:p>
          <a:endParaRPr lang="en-US"/>
        </a:p>
      </dgm:t>
    </dgm:pt>
    <dgm:pt modelId="{D9B3A514-31AC-486C-AA03-13F053B98E07}" type="pres">
      <dgm:prSet presAssocID="{21E6F649-50B6-46AE-AAAA-A7D34113B51A}" presName="compositeNode" presStyleCnt="0">
        <dgm:presLayoutVars>
          <dgm:bulletEnabled val="1"/>
        </dgm:presLayoutVars>
      </dgm:prSet>
      <dgm:spPr/>
    </dgm:pt>
    <dgm:pt modelId="{1FE1AA05-A0CB-4800-B44C-E94DEE3BB6BA}" type="pres">
      <dgm:prSet presAssocID="{21E6F649-50B6-46AE-AAAA-A7D34113B51A}" presName="bgRect" presStyleLbl="alignNode1" presStyleIdx="0" presStyleCnt="3"/>
      <dgm:spPr/>
      <dgm:t>
        <a:bodyPr/>
        <a:lstStyle/>
        <a:p>
          <a:endParaRPr lang="en-US"/>
        </a:p>
      </dgm:t>
    </dgm:pt>
    <dgm:pt modelId="{0D94BDD6-1F49-4600-950D-9C1B21A17FF6}" type="pres">
      <dgm:prSet presAssocID="{CD304679-E23F-4900-BB5A-FA95EE862B78}" presName="sibTransNodeRect" presStyleLbl="alignNode1" presStyleIdx="0" presStyleCnt="3">
        <dgm:presLayoutVars>
          <dgm:chMax val="0"/>
          <dgm:bulletEnabled val="1"/>
        </dgm:presLayoutVars>
      </dgm:prSet>
      <dgm:spPr/>
      <dgm:t>
        <a:bodyPr/>
        <a:lstStyle/>
        <a:p>
          <a:endParaRPr lang="en-US"/>
        </a:p>
      </dgm:t>
    </dgm:pt>
    <dgm:pt modelId="{36E475B0-BC7E-4C5D-A1B9-DCEA42B31586}" type="pres">
      <dgm:prSet presAssocID="{21E6F649-50B6-46AE-AAAA-A7D34113B51A}" presName="nodeRect" presStyleLbl="alignNode1" presStyleIdx="0" presStyleCnt="3">
        <dgm:presLayoutVars>
          <dgm:bulletEnabled val="1"/>
        </dgm:presLayoutVars>
      </dgm:prSet>
      <dgm:spPr/>
      <dgm:t>
        <a:bodyPr/>
        <a:lstStyle/>
        <a:p>
          <a:endParaRPr lang="en-US"/>
        </a:p>
      </dgm:t>
    </dgm:pt>
    <dgm:pt modelId="{1A834674-A64E-4EB1-9EAD-760FCC44F242}" type="pres">
      <dgm:prSet presAssocID="{CD304679-E23F-4900-BB5A-FA95EE862B78}" presName="sibTrans" presStyleCnt="0"/>
      <dgm:spPr/>
    </dgm:pt>
    <dgm:pt modelId="{CC395AC5-F48D-439B-A001-77FBCA5E18B8}" type="pres">
      <dgm:prSet presAssocID="{DD3F12F3-609C-4209-836E-BE8A42644A5E}" presName="compositeNode" presStyleCnt="0">
        <dgm:presLayoutVars>
          <dgm:bulletEnabled val="1"/>
        </dgm:presLayoutVars>
      </dgm:prSet>
      <dgm:spPr/>
    </dgm:pt>
    <dgm:pt modelId="{36664E0C-3752-407A-BA7D-ADEC505C6FF4}" type="pres">
      <dgm:prSet presAssocID="{DD3F12F3-609C-4209-836E-BE8A42644A5E}" presName="bgRect" presStyleLbl="alignNode1" presStyleIdx="1" presStyleCnt="3"/>
      <dgm:spPr/>
      <dgm:t>
        <a:bodyPr/>
        <a:lstStyle/>
        <a:p>
          <a:endParaRPr lang="en-US"/>
        </a:p>
      </dgm:t>
    </dgm:pt>
    <dgm:pt modelId="{4C5EBAFA-928F-4887-B8D1-D92933A5BAE6}" type="pres">
      <dgm:prSet presAssocID="{C15C6BE3-BCBD-4D9D-90B8-39039C7C62FD}" presName="sibTransNodeRect" presStyleLbl="alignNode1" presStyleIdx="1" presStyleCnt="3">
        <dgm:presLayoutVars>
          <dgm:chMax val="0"/>
          <dgm:bulletEnabled val="1"/>
        </dgm:presLayoutVars>
      </dgm:prSet>
      <dgm:spPr/>
      <dgm:t>
        <a:bodyPr/>
        <a:lstStyle/>
        <a:p>
          <a:endParaRPr lang="en-US"/>
        </a:p>
      </dgm:t>
    </dgm:pt>
    <dgm:pt modelId="{87CDEC70-AE21-4022-8D3E-2383D0EF95B1}" type="pres">
      <dgm:prSet presAssocID="{DD3F12F3-609C-4209-836E-BE8A42644A5E}" presName="nodeRect" presStyleLbl="alignNode1" presStyleIdx="1" presStyleCnt="3">
        <dgm:presLayoutVars>
          <dgm:bulletEnabled val="1"/>
        </dgm:presLayoutVars>
      </dgm:prSet>
      <dgm:spPr/>
      <dgm:t>
        <a:bodyPr/>
        <a:lstStyle/>
        <a:p>
          <a:endParaRPr lang="en-US"/>
        </a:p>
      </dgm:t>
    </dgm:pt>
    <dgm:pt modelId="{A1B4958C-4F2B-471E-9D88-2117C612BF27}" type="pres">
      <dgm:prSet presAssocID="{C15C6BE3-BCBD-4D9D-90B8-39039C7C62FD}" presName="sibTrans" presStyleCnt="0"/>
      <dgm:spPr/>
    </dgm:pt>
    <dgm:pt modelId="{59F95457-47E6-4F98-AEFA-B92BE39B67A9}" type="pres">
      <dgm:prSet presAssocID="{25E0FBCE-E944-4EEC-9C9E-B8440A21B799}" presName="compositeNode" presStyleCnt="0">
        <dgm:presLayoutVars>
          <dgm:bulletEnabled val="1"/>
        </dgm:presLayoutVars>
      </dgm:prSet>
      <dgm:spPr/>
    </dgm:pt>
    <dgm:pt modelId="{D3A2D6D8-88DE-4141-A162-3D9691D30026}" type="pres">
      <dgm:prSet presAssocID="{25E0FBCE-E944-4EEC-9C9E-B8440A21B799}" presName="bgRect" presStyleLbl="alignNode1" presStyleIdx="2" presStyleCnt="3"/>
      <dgm:spPr/>
      <dgm:t>
        <a:bodyPr/>
        <a:lstStyle/>
        <a:p>
          <a:endParaRPr lang="en-US"/>
        </a:p>
      </dgm:t>
    </dgm:pt>
    <dgm:pt modelId="{15E37D2F-D04E-4781-AFE1-885726E87D2F}" type="pres">
      <dgm:prSet presAssocID="{5D182E37-AE3C-4B98-891F-6D1BEAB522FE}" presName="sibTransNodeRect" presStyleLbl="alignNode1" presStyleIdx="2" presStyleCnt="3">
        <dgm:presLayoutVars>
          <dgm:chMax val="0"/>
          <dgm:bulletEnabled val="1"/>
        </dgm:presLayoutVars>
      </dgm:prSet>
      <dgm:spPr/>
      <dgm:t>
        <a:bodyPr/>
        <a:lstStyle/>
        <a:p>
          <a:endParaRPr lang="en-US"/>
        </a:p>
      </dgm:t>
    </dgm:pt>
    <dgm:pt modelId="{58C7A7EA-5BD3-4A5E-AB05-7A0197D870EC}" type="pres">
      <dgm:prSet presAssocID="{25E0FBCE-E944-4EEC-9C9E-B8440A21B799}" presName="nodeRect" presStyleLbl="alignNode1" presStyleIdx="2" presStyleCnt="3">
        <dgm:presLayoutVars>
          <dgm:bulletEnabled val="1"/>
        </dgm:presLayoutVars>
      </dgm:prSet>
      <dgm:spPr/>
      <dgm:t>
        <a:bodyPr/>
        <a:lstStyle/>
        <a:p>
          <a:endParaRPr lang="en-US"/>
        </a:p>
      </dgm:t>
    </dgm:pt>
  </dgm:ptLst>
  <dgm:cxnLst>
    <dgm:cxn modelId="{C8866047-5C9A-4740-9452-D6A1F0FA005C}" type="presOf" srcId="{CD304679-E23F-4900-BB5A-FA95EE862B78}" destId="{0D94BDD6-1F49-4600-950D-9C1B21A17FF6}" srcOrd="0" destOrd="0" presId="urn:microsoft.com/office/officeart/2016/7/layout/LinearBlockProcessNumbered"/>
    <dgm:cxn modelId="{0BF05143-12D9-4448-864A-6375021D28C3}" type="presOf" srcId="{C15C6BE3-BCBD-4D9D-90B8-39039C7C62FD}" destId="{4C5EBAFA-928F-4887-B8D1-D92933A5BAE6}" srcOrd="0" destOrd="0" presId="urn:microsoft.com/office/officeart/2016/7/layout/LinearBlockProcessNumbered"/>
    <dgm:cxn modelId="{AD33E163-3B4D-4CB0-90C1-8EB1A37E25D8}" type="presOf" srcId="{21E6F649-50B6-46AE-AAAA-A7D34113B51A}" destId="{36E475B0-BC7E-4C5D-A1B9-DCEA42B31586}" srcOrd="1" destOrd="0" presId="urn:microsoft.com/office/officeart/2016/7/layout/LinearBlockProcessNumbered"/>
    <dgm:cxn modelId="{34AF9CD4-D60C-4818-80AF-1B0318EC07AB}" type="presOf" srcId="{DD3F12F3-609C-4209-836E-BE8A42644A5E}" destId="{36664E0C-3752-407A-BA7D-ADEC505C6FF4}" srcOrd="0" destOrd="0" presId="urn:microsoft.com/office/officeart/2016/7/layout/LinearBlockProcessNumbered"/>
    <dgm:cxn modelId="{11CBAF4E-AB7F-4686-BE71-8FE98ED0A06A}" srcId="{2A7C9CCD-AA48-456C-ABAE-66D3ECA26A19}" destId="{DD3F12F3-609C-4209-836E-BE8A42644A5E}" srcOrd="1" destOrd="0" parTransId="{50C5CED4-25D1-4F48-AD92-6A4E7606AC48}" sibTransId="{C15C6BE3-BCBD-4D9D-90B8-39039C7C62FD}"/>
    <dgm:cxn modelId="{A4C1A450-74DD-47D1-B226-C91D003A65BE}" srcId="{2A7C9CCD-AA48-456C-ABAE-66D3ECA26A19}" destId="{21E6F649-50B6-46AE-AAAA-A7D34113B51A}" srcOrd="0" destOrd="0" parTransId="{1C544C72-D8EC-46CD-8FFA-1C1E08F9E31F}" sibTransId="{CD304679-E23F-4900-BB5A-FA95EE862B78}"/>
    <dgm:cxn modelId="{586BFD9A-2929-4B6F-A302-2F7B28CF138A}" type="presOf" srcId="{2A7C9CCD-AA48-456C-ABAE-66D3ECA26A19}" destId="{29CF8BB5-EC91-4BCB-B7B9-B670B1E85765}" srcOrd="0" destOrd="0" presId="urn:microsoft.com/office/officeart/2016/7/layout/LinearBlockProcessNumbered"/>
    <dgm:cxn modelId="{FB20B734-F763-48C7-8850-138FC3E5C41F}" type="presOf" srcId="{DD3F12F3-609C-4209-836E-BE8A42644A5E}" destId="{87CDEC70-AE21-4022-8D3E-2383D0EF95B1}" srcOrd="1" destOrd="0" presId="urn:microsoft.com/office/officeart/2016/7/layout/LinearBlockProcessNumbered"/>
    <dgm:cxn modelId="{859E1F55-3700-4C11-9F2A-957EEF63BA6B}" srcId="{2A7C9CCD-AA48-456C-ABAE-66D3ECA26A19}" destId="{25E0FBCE-E944-4EEC-9C9E-B8440A21B799}" srcOrd="2" destOrd="0" parTransId="{720D5E4C-2C1B-40E0-80BB-0BF3B8D8DDD6}" sibTransId="{5D182E37-AE3C-4B98-891F-6D1BEAB522FE}"/>
    <dgm:cxn modelId="{129556B8-0B0D-4929-94E2-2600D5B82316}" type="presOf" srcId="{25E0FBCE-E944-4EEC-9C9E-B8440A21B799}" destId="{58C7A7EA-5BD3-4A5E-AB05-7A0197D870EC}" srcOrd="1" destOrd="0" presId="urn:microsoft.com/office/officeart/2016/7/layout/LinearBlockProcessNumbered"/>
    <dgm:cxn modelId="{FA5B838E-24CC-4D05-B2BD-BA99A056220B}" type="presOf" srcId="{25E0FBCE-E944-4EEC-9C9E-B8440A21B799}" destId="{D3A2D6D8-88DE-4141-A162-3D9691D30026}" srcOrd="0" destOrd="0" presId="urn:microsoft.com/office/officeart/2016/7/layout/LinearBlockProcessNumbered"/>
    <dgm:cxn modelId="{D476FB5A-B7C9-4327-A929-C9D4DB301477}" type="presOf" srcId="{21E6F649-50B6-46AE-AAAA-A7D34113B51A}" destId="{1FE1AA05-A0CB-4800-B44C-E94DEE3BB6BA}" srcOrd="0" destOrd="0" presId="urn:microsoft.com/office/officeart/2016/7/layout/LinearBlockProcessNumbered"/>
    <dgm:cxn modelId="{4156F794-C91E-4D20-A8A7-A3B7DBFF74DF}" type="presOf" srcId="{5D182E37-AE3C-4B98-891F-6D1BEAB522FE}" destId="{15E37D2F-D04E-4781-AFE1-885726E87D2F}" srcOrd="0" destOrd="0" presId="urn:microsoft.com/office/officeart/2016/7/layout/LinearBlockProcessNumbered"/>
    <dgm:cxn modelId="{C10D3F1B-2870-4A06-AD57-CD69D74F2087}" type="presParOf" srcId="{29CF8BB5-EC91-4BCB-B7B9-B670B1E85765}" destId="{D9B3A514-31AC-486C-AA03-13F053B98E07}" srcOrd="0" destOrd="0" presId="urn:microsoft.com/office/officeart/2016/7/layout/LinearBlockProcessNumbered"/>
    <dgm:cxn modelId="{99F333A8-CE01-42CB-B577-1220C75367BD}" type="presParOf" srcId="{D9B3A514-31AC-486C-AA03-13F053B98E07}" destId="{1FE1AA05-A0CB-4800-B44C-E94DEE3BB6BA}" srcOrd="0" destOrd="0" presId="urn:microsoft.com/office/officeart/2016/7/layout/LinearBlockProcessNumbered"/>
    <dgm:cxn modelId="{8ECC374D-00D8-41EB-BF61-DF905F1B1290}" type="presParOf" srcId="{D9B3A514-31AC-486C-AA03-13F053B98E07}" destId="{0D94BDD6-1F49-4600-950D-9C1B21A17FF6}" srcOrd="1" destOrd="0" presId="urn:microsoft.com/office/officeart/2016/7/layout/LinearBlockProcessNumbered"/>
    <dgm:cxn modelId="{C1ABF649-3702-4272-AC95-B0CB317868FF}" type="presParOf" srcId="{D9B3A514-31AC-486C-AA03-13F053B98E07}" destId="{36E475B0-BC7E-4C5D-A1B9-DCEA42B31586}" srcOrd="2" destOrd="0" presId="urn:microsoft.com/office/officeart/2016/7/layout/LinearBlockProcessNumbered"/>
    <dgm:cxn modelId="{61141A9C-507B-4171-89A2-7826FA47F140}" type="presParOf" srcId="{29CF8BB5-EC91-4BCB-B7B9-B670B1E85765}" destId="{1A834674-A64E-4EB1-9EAD-760FCC44F242}" srcOrd="1" destOrd="0" presId="urn:microsoft.com/office/officeart/2016/7/layout/LinearBlockProcessNumbered"/>
    <dgm:cxn modelId="{2E9EFE78-3C6F-46FE-81D5-804F0F280968}" type="presParOf" srcId="{29CF8BB5-EC91-4BCB-B7B9-B670B1E85765}" destId="{CC395AC5-F48D-439B-A001-77FBCA5E18B8}" srcOrd="2" destOrd="0" presId="urn:microsoft.com/office/officeart/2016/7/layout/LinearBlockProcessNumbered"/>
    <dgm:cxn modelId="{2E178348-E2D7-458E-85A8-A2A871CF8098}" type="presParOf" srcId="{CC395AC5-F48D-439B-A001-77FBCA5E18B8}" destId="{36664E0C-3752-407A-BA7D-ADEC505C6FF4}" srcOrd="0" destOrd="0" presId="urn:microsoft.com/office/officeart/2016/7/layout/LinearBlockProcessNumbered"/>
    <dgm:cxn modelId="{913C9638-6EE6-402E-9DEA-FF13317A617E}" type="presParOf" srcId="{CC395AC5-F48D-439B-A001-77FBCA5E18B8}" destId="{4C5EBAFA-928F-4887-B8D1-D92933A5BAE6}" srcOrd="1" destOrd="0" presId="urn:microsoft.com/office/officeart/2016/7/layout/LinearBlockProcessNumbered"/>
    <dgm:cxn modelId="{46D4A904-3B80-43C1-AFAE-CCF6CEC53998}" type="presParOf" srcId="{CC395AC5-F48D-439B-A001-77FBCA5E18B8}" destId="{87CDEC70-AE21-4022-8D3E-2383D0EF95B1}" srcOrd="2" destOrd="0" presId="urn:microsoft.com/office/officeart/2016/7/layout/LinearBlockProcessNumbered"/>
    <dgm:cxn modelId="{E0A1D4B8-1BF0-4BC0-96AB-48AD255B34C1}" type="presParOf" srcId="{29CF8BB5-EC91-4BCB-B7B9-B670B1E85765}" destId="{A1B4958C-4F2B-471E-9D88-2117C612BF27}" srcOrd="3" destOrd="0" presId="urn:microsoft.com/office/officeart/2016/7/layout/LinearBlockProcessNumbered"/>
    <dgm:cxn modelId="{FCB442FF-A711-4E93-8E51-38189FB611DC}" type="presParOf" srcId="{29CF8BB5-EC91-4BCB-B7B9-B670B1E85765}" destId="{59F95457-47E6-4F98-AEFA-B92BE39B67A9}" srcOrd="4" destOrd="0" presId="urn:microsoft.com/office/officeart/2016/7/layout/LinearBlockProcessNumbered"/>
    <dgm:cxn modelId="{FA8584DF-6A30-4B3A-BCFB-A9322515C661}" type="presParOf" srcId="{59F95457-47E6-4F98-AEFA-B92BE39B67A9}" destId="{D3A2D6D8-88DE-4141-A162-3D9691D30026}" srcOrd="0" destOrd="0" presId="urn:microsoft.com/office/officeart/2016/7/layout/LinearBlockProcessNumbered"/>
    <dgm:cxn modelId="{E769A9F3-DA33-4200-B68D-D7895646929F}" type="presParOf" srcId="{59F95457-47E6-4F98-AEFA-B92BE39B67A9}" destId="{15E37D2F-D04E-4781-AFE1-885726E87D2F}" srcOrd="1" destOrd="0" presId="urn:microsoft.com/office/officeart/2016/7/layout/LinearBlockProcessNumbered"/>
    <dgm:cxn modelId="{B0607278-1319-4648-9286-FAF881346271}" type="presParOf" srcId="{59F95457-47E6-4F98-AEFA-B92BE39B67A9}" destId="{58C7A7EA-5BD3-4A5E-AB05-7A0197D870EC}" srcOrd="2" destOrd="0" presId="urn:microsoft.com/office/officeart/2016/7/layout/LinearBlockProcessNumbered"/>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B6C271-7ACE-431E-8430-17D2BF909422}">
      <dsp:nvSpPr>
        <dsp:cNvPr id="0" name=""/>
        <dsp:cNvSpPr/>
      </dsp:nvSpPr>
      <dsp:spPr>
        <a:xfrm>
          <a:off x="9108" y="0"/>
          <a:ext cx="2722364" cy="3029067"/>
        </a:xfrm>
        <a:prstGeom prst="roundRect">
          <a:avLst>
            <a:gd name="adj" fmla="val 10000"/>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Soil erosion can impact water quality by transporting soil sediments and the attached nutrients and chemicals into surface waterways. Soil erosion also results in the loss of fertile topsoil and reduces cropland productivity.  </a:t>
          </a:r>
        </a:p>
      </dsp:txBody>
      <dsp:txXfrm>
        <a:off x="9108" y="0"/>
        <a:ext cx="2722364" cy="3029067"/>
      </dsp:txXfrm>
    </dsp:sp>
    <dsp:sp modelId="{DD8DED09-D669-4361-AD74-9400F14A4AB1}">
      <dsp:nvSpPr>
        <dsp:cNvPr id="0" name=""/>
        <dsp:cNvSpPr/>
      </dsp:nvSpPr>
      <dsp:spPr>
        <a:xfrm>
          <a:off x="3003708" y="1176960"/>
          <a:ext cx="577141" cy="675146"/>
        </a:xfrm>
        <a:prstGeom prst="rightArrow">
          <a:avLst>
            <a:gd name="adj1" fmla="val 60000"/>
            <a:gd name="adj2" fmla="val 50000"/>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003708" y="1176960"/>
        <a:ext cx="577141" cy="675146"/>
      </dsp:txXfrm>
    </dsp:sp>
    <dsp:sp modelId="{EC1E1F8A-8043-488E-807B-3620C10DC0FB}">
      <dsp:nvSpPr>
        <dsp:cNvPr id="0" name=""/>
        <dsp:cNvSpPr/>
      </dsp:nvSpPr>
      <dsp:spPr>
        <a:xfrm>
          <a:off x="3820417" y="0"/>
          <a:ext cx="2722364" cy="3029067"/>
        </a:xfrm>
        <a:prstGeom prst="roundRect">
          <a:avLst>
            <a:gd name="adj" fmla="val 10000"/>
          </a:avLst>
        </a:prstGeom>
        <a:gradFill rotWithShape="0">
          <a:gsLst>
            <a:gs pos="0">
              <a:schemeClr val="accent2">
                <a:hueOff val="-1180471"/>
                <a:satOff val="-10766"/>
                <a:lumOff val="-1961"/>
                <a:alphaOff val="0"/>
                <a:tint val="94000"/>
                <a:satMod val="100000"/>
                <a:lumMod val="108000"/>
              </a:schemeClr>
            </a:gs>
            <a:gs pos="50000">
              <a:schemeClr val="accent2">
                <a:hueOff val="-1180471"/>
                <a:satOff val="-10766"/>
                <a:lumOff val="-1961"/>
                <a:alphaOff val="0"/>
                <a:tint val="98000"/>
                <a:shade val="100000"/>
                <a:satMod val="100000"/>
                <a:lumMod val="100000"/>
              </a:schemeClr>
            </a:gs>
            <a:gs pos="100000">
              <a:schemeClr val="accent2">
                <a:hueOff val="-1180471"/>
                <a:satOff val="-10766"/>
                <a:lumOff val="-1961"/>
                <a:alphaOff val="0"/>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Utilizing better tillage and residue management practices can improve soil structure to more efficiently use nutrients and water.</a:t>
          </a:r>
        </a:p>
      </dsp:txBody>
      <dsp:txXfrm>
        <a:off x="3820417" y="0"/>
        <a:ext cx="2722364" cy="3029067"/>
      </dsp:txXfrm>
    </dsp:sp>
    <dsp:sp modelId="{9D26FDFC-77C6-410E-8347-D2A3ECA6428C}">
      <dsp:nvSpPr>
        <dsp:cNvPr id="0" name=""/>
        <dsp:cNvSpPr/>
      </dsp:nvSpPr>
      <dsp:spPr>
        <a:xfrm>
          <a:off x="6815018" y="1176960"/>
          <a:ext cx="577141" cy="675146"/>
        </a:xfrm>
        <a:prstGeom prst="rightArrow">
          <a:avLst>
            <a:gd name="adj1" fmla="val 60000"/>
            <a:gd name="adj2" fmla="val 50000"/>
          </a:avLst>
        </a:prstGeom>
        <a:gradFill rotWithShape="0">
          <a:gsLst>
            <a:gs pos="0">
              <a:schemeClr val="accent2">
                <a:hueOff val="-2360943"/>
                <a:satOff val="-21531"/>
                <a:lumOff val="-3922"/>
                <a:alphaOff val="0"/>
                <a:tint val="94000"/>
                <a:satMod val="100000"/>
                <a:lumMod val="108000"/>
              </a:schemeClr>
            </a:gs>
            <a:gs pos="50000">
              <a:schemeClr val="accent2">
                <a:hueOff val="-2360943"/>
                <a:satOff val="-21531"/>
                <a:lumOff val="-3922"/>
                <a:alphaOff val="0"/>
                <a:tint val="98000"/>
                <a:shade val="100000"/>
                <a:satMod val="100000"/>
                <a:lumMod val="100000"/>
              </a:schemeClr>
            </a:gs>
            <a:gs pos="100000">
              <a:schemeClr val="accent2">
                <a:hueOff val="-2360943"/>
                <a:satOff val="-21531"/>
                <a:lumOff val="-3922"/>
                <a:alphaOff val="0"/>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815018" y="1176960"/>
        <a:ext cx="577141" cy="675146"/>
      </dsp:txXfrm>
    </dsp:sp>
    <dsp:sp modelId="{4C7165B3-6F57-4469-B3CE-C0AA08ACF05D}">
      <dsp:nvSpPr>
        <dsp:cNvPr id="0" name=""/>
        <dsp:cNvSpPr/>
      </dsp:nvSpPr>
      <dsp:spPr>
        <a:xfrm>
          <a:off x="7631727" y="0"/>
          <a:ext cx="2722364" cy="3029067"/>
        </a:xfrm>
        <a:prstGeom prst="roundRect">
          <a:avLst>
            <a:gd name="adj" fmla="val 10000"/>
          </a:avLst>
        </a:prstGeom>
        <a:gradFill rotWithShape="0">
          <a:gsLst>
            <a:gs pos="0">
              <a:schemeClr val="accent2">
                <a:hueOff val="-2360943"/>
                <a:satOff val="-21531"/>
                <a:lumOff val="-3922"/>
                <a:alphaOff val="0"/>
                <a:tint val="94000"/>
                <a:satMod val="100000"/>
                <a:lumMod val="108000"/>
              </a:schemeClr>
            </a:gs>
            <a:gs pos="50000">
              <a:schemeClr val="accent2">
                <a:hueOff val="-2360943"/>
                <a:satOff val="-21531"/>
                <a:lumOff val="-3922"/>
                <a:alphaOff val="0"/>
                <a:tint val="98000"/>
                <a:shade val="100000"/>
                <a:satMod val="100000"/>
                <a:lumMod val="100000"/>
              </a:schemeClr>
            </a:gs>
            <a:gs pos="100000">
              <a:schemeClr val="accent2">
                <a:hueOff val="-2360943"/>
                <a:satOff val="-21531"/>
                <a:lumOff val="-3922"/>
                <a:alphaOff val="0"/>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Creating better Soil health, also referred to as soil quality, is defined as the continued capacity of soil to function as a vital living ecosystem that sustains plants, animals, and humans. This definition speaks to the importance of managing soils so they are sustainable for future generations.</a:t>
          </a:r>
        </a:p>
      </dsp:txBody>
      <dsp:txXfrm>
        <a:off x="7631727" y="0"/>
        <a:ext cx="2722364" cy="302906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85224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785265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78418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398472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55402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4676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122342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372127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633869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774434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98826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42531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253271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290904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389455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100862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200475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xmlns=""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3/5/2019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95625178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Soil_moisture_sensor"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technofaq.org/posts/2017/11/track-the-weather-at-home-with-your-own-weather-station/"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hyperlink" Target="http://blocs.xtec.cat/comunicat/2011/10/10/eines-tic/" TargetMode="External"/><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hyperlink" Target="https://creativecommons.org/licenses/by/3.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naturalengland/6788913617"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Liquid_manure_spreader_2_at_Werktuigendagen_2009.jpg" TargetMode="Externa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commons.wikimedia.org/wiki/File:US-NaturalResourcesConservationService-Logo.svg"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publicdomainpictures.net/view-image.php?picture=corn&amp;image=1155&amp;large=1" TargetMode="External"/><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14.xml"/><Relationship Id="rId4" Type="http://schemas.openxmlformats.org/officeDocument/2006/relationships/hyperlink" Target="http://www.progressive-charlestown.com/2014/10/the-nouveau-sodbusters.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826DDCA-6D09-4690-86AE-A65700C43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EA760ED-7EBB-4F12-876E-597C65D757A7}"/>
              </a:ext>
            </a:extLst>
          </p:cNvPr>
          <p:cNvSpPr>
            <a:spLocks noGrp="1"/>
          </p:cNvSpPr>
          <p:nvPr>
            <p:ph type="ctrTitle"/>
          </p:nvPr>
        </p:nvSpPr>
        <p:spPr>
          <a:xfrm>
            <a:off x="965198" y="1346369"/>
            <a:ext cx="6891186" cy="2463629"/>
          </a:xfrm>
        </p:spPr>
        <p:txBody>
          <a:bodyPr>
            <a:normAutofit/>
          </a:bodyPr>
          <a:lstStyle/>
          <a:p>
            <a:r>
              <a:rPr lang="en-US" sz="4400"/>
              <a:t>EQIP</a:t>
            </a:r>
            <a:br>
              <a:rPr lang="en-US" sz="4400"/>
            </a:br>
            <a:r>
              <a:rPr lang="en-US" sz="4400"/>
              <a:t>incentives to implement water quality BMPs</a:t>
            </a:r>
          </a:p>
        </p:txBody>
      </p:sp>
      <p:sp>
        <p:nvSpPr>
          <p:cNvPr id="3" name="Subtitle 2">
            <a:extLst>
              <a:ext uri="{FF2B5EF4-FFF2-40B4-BE49-F238E27FC236}">
                <a16:creationId xmlns:a16="http://schemas.microsoft.com/office/drawing/2014/main" xmlns="" id="{8DEC9C53-9D9D-42D7-A57D-E83B4F482AD9}"/>
              </a:ext>
            </a:extLst>
          </p:cNvPr>
          <p:cNvSpPr>
            <a:spLocks noGrp="1"/>
          </p:cNvSpPr>
          <p:nvPr>
            <p:ph type="subTitle" idx="1"/>
          </p:nvPr>
        </p:nvSpPr>
        <p:spPr>
          <a:xfrm>
            <a:off x="965198" y="3886200"/>
            <a:ext cx="6891185" cy="1371599"/>
          </a:xfrm>
        </p:spPr>
        <p:txBody>
          <a:bodyPr>
            <a:normAutofit/>
          </a:bodyPr>
          <a:lstStyle/>
          <a:p>
            <a:r>
              <a:rPr lang="en-US">
                <a:solidFill>
                  <a:schemeClr val="tx1"/>
                </a:solidFill>
              </a:rPr>
              <a:t>HOW can Natural Resources Conservation Service (NRCS) help Local producers?</a:t>
            </a:r>
          </a:p>
        </p:txBody>
      </p:sp>
      <p:sp useBgFill="1">
        <p:nvSpPr>
          <p:cNvPr id="10" name="Rectangle 9">
            <a:extLst>
              <a:ext uri="{FF2B5EF4-FFF2-40B4-BE49-F238E27FC236}">
                <a16:creationId xmlns:a16="http://schemas.microsoft.com/office/drawing/2014/main" xmlns="" id="{48D94113-B99D-4827-8468-42C0869DD6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465046" y="0"/>
            <a:ext cx="2726953" cy="6858000"/>
          </a:xfrm>
          <a:prstGeom prst="rect">
            <a:avLst/>
          </a:prstGeom>
          <a:ln>
            <a:noFill/>
          </a:ln>
          <a:effectLst>
            <a:outerShdw blurRad="889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D97E19A-F48B-4D56-A949-3A826CF00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465046" y="0"/>
            <a:ext cx="2726954" cy="68580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E5B1C489-3520-454E-BCE4-DE06A472FFF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xmlns="" val="0"/>
              </a:ext>
            </a:extLst>
          </a:blip>
          <a:srcRect l="15620" t="1120" r="54326" b="73832"/>
          <a:stretch/>
        </p:blipFill>
        <p:spPr>
          <a:xfrm>
            <a:off x="9465047" y="4417"/>
            <a:ext cx="2318458" cy="1086886"/>
          </a:xfrm>
          <a:prstGeom prst="rect">
            <a:avLst/>
          </a:prstGeom>
        </p:spPr>
      </p:pic>
      <p:pic>
        <p:nvPicPr>
          <p:cNvPr id="16" name="Picture 15">
            <a:extLst>
              <a:ext uri="{FF2B5EF4-FFF2-40B4-BE49-F238E27FC236}">
                <a16:creationId xmlns:a16="http://schemas.microsoft.com/office/drawing/2014/main" xmlns="" id="{29CDFDB7-75F8-4CF5-A2D6-59A1D862328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xmlns="" val="0"/>
              </a:ext>
            </a:extLst>
          </a:blip>
          <a:srcRect l="73623" t="43915" r="1" b="10213"/>
          <a:stretch/>
        </p:blipFill>
        <p:spPr>
          <a:xfrm>
            <a:off x="9945510" y="3287359"/>
            <a:ext cx="2246490" cy="2197653"/>
          </a:xfrm>
          <a:prstGeom prst="rect">
            <a:avLst/>
          </a:prstGeom>
        </p:spPr>
      </p:pic>
      <p:pic>
        <p:nvPicPr>
          <p:cNvPr id="18" name="Picture 17">
            <a:extLst>
              <a:ext uri="{FF2B5EF4-FFF2-40B4-BE49-F238E27FC236}">
                <a16:creationId xmlns:a16="http://schemas.microsoft.com/office/drawing/2014/main" xmlns="" id="{A1EE895C-73D3-4A38-BD82-6A056D25316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xmlns="" val="0"/>
              </a:ext>
            </a:extLst>
          </a:blip>
          <a:srcRect l="46466" t="75007" r="30510"/>
          <a:stretch/>
        </p:blipFill>
        <p:spPr>
          <a:xfrm>
            <a:off x="10548594" y="2550437"/>
            <a:ext cx="1643406" cy="1003467"/>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pic>
        <p:nvPicPr>
          <p:cNvPr id="20" name="Picture 19">
            <a:extLst>
              <a:ext uri="{FF2B5EF4-FFF2-40B4-BE49-F238E27FC236}">
                <a16:creationId xmlns:a16="http://schemas.microsoft.com/office/drawing/2014/main" xmlns="" id="{68FD3076-E852-4125-BBED-3FB31599F41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xmlns="" val="0"/>
              </a:ext>
            </a:extLst>
          </a:blip>
          <a:srcRect l="68940" t="81531" r="19879"/>
          <a:stretch/>
        </p:blipFill>
        <p:spPr>
          <a:xfrm>
            <a:off x="9465048" y="5597114"/>
            <a:ext cx="1356924" cy="1260885"/>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Tree>
    <p:extLst>
      <p:ext uri="{BB962C8B-B14F-4D97-AF65-F5344CB8AC3E}">
        <p14:creationId xmlns:p14="http://schemas.microsoft.com/office/powerpoint/2010/main" xmlns="" val="39887137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C5B50-B9F6-48B9-9CA7-4D9CAA2F51DA}"/>
              </a:ext>
            </a:extLst>
          </p:cNvPr>
          <p:cNvSpPr>
            <a:spLocks noGrp="1"/>
          </p:cNvSpPr>
          <p:nvPr>
            <p:ph type="title"/>
          </p:nvPr>
        </p:nvSpPr>
        <p:spPr/>
        <p:txBody>
          <a:bodyPr/>
          <a:lstStyle/>
          <a:p>
            <a:r>
              <a:rPr lang="en-US" dirty="0"/>
              <a:t>IWM Tools</a:t>
            </a:r>
          </a:p>
        </p:txBody>
      </p:sp>
      <p:sp>
        <p:nvSpPr>
          <p:cNvPr id="3" name="Content Placeholder 2">
            <a:extLst>
              <a:ext uri="{FF2B5EF4-FFF2-40B4-BE49-F238E27FC236}">
                <a16:creationId xmlns:a16="http://schemas.microsoft.com/office/drawing/2014/main" xmlns="" id="{EFF97B47-9F2C-4933-90EC-D609A7A38CC7}"/>
              </a:ext>
            </a:extLst>
          </p:cNvPr>
          <p:cNvSpPr>
            <a:spLocks noGrp="1"/>
          </p:cNvSpPr>
          <p:nvPr>
            <p:ph sz="quarter" idx="13"/>
          </p:nvPr>
        </p:nvSpPr>
        <p:spPr/>
        <p:txBody>
          <a:bodyPr/>
          <a:lstStyle/>
          <a:p>
            <a:r>
              <a:rPr lang="en-US" dirty="0"/>
              <a:t>Soil Moister Sensors</a:t>
            </a:r>
          </a:p>
          <a:p>
            <a:r>
              <a:rPr lang="en-US" dirty="0"/>
              <a:t>Soil Moister Sensors with Data Loggers</a:t>
            </a:r>
          </a:p>
          <a:p>
            <a:r>
              <a:rPr lang="en-US" dirty="0"/>
              <a:t>Advanced Weather Station and Soil Moisture Sensors</a:t>
            </a:r>
          </a:p>
          <a:p>
            <a:r>
              <a:rPr lang="en-US" dirty="0"/>
              <a:t>Upgrade Your Current Irrigation system </a:t>
            </a:r>
          </a:p>
          <a:p>
            <a:r>
              <a:rPr lang="en-US" dirty="0"/>
              <a:t>Upgrade Earthen Ditches</a:t>
            </a:r>
          </a:p>
        </p:txBody>
      </p:sp>
      <p:pic>
        <p:nvPicPr>
          <p:cNvPr id="5" name="Picture 4">
            <a:extLst>
              <a:ext uri="{FF2B5EF4-FFF2-40B4-BE49-F238E27FC236}">
                <a16:creationId xmlns:a16="http://schemas.microsoft.com/office/drawing/2014/main" xmlns="" id="{25DD6D38-6E0C-4CFA-AEF7-23FE66444525}"/>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9518385" y="769044"/>
            <a:ext cx="1759215" cy="2584580"/>
          </a:xfrm>
          <a:prstGeom prst="rect">
            <a:avLst/>
          </a:prstGeom>
        </p:spPr>
      </p:pic>
      <p:pic>
        <p:nvPicPr>
          <p:cNvPr id="8" name="Picture 7" descr="A large clock mounted to the side&#10;&#10;Description generated with high confidence">
            <a:extLst>
              <a:ext uri="{FF2B5EF4-FFF2-40B4-BE49-F238E27FC236}">
                <a16:creationId xmlns:a16="http://schemas.microsoft.com/office/drawing/2014/main" xmlns="" id="{B5FF7203-CDA8-4E87-9456-AE01ABAA6403}"/>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8472208" y="3429823"/>
            <a:ext cx="2600442" cy="2600442"/>
          </a:xfrm>
          <a:prstGeom prst="rect">
            <a:avLst/>
          </a:prstGeom>
        </p:spPr>
      </p:pic>
      <p:sp>
        <p:nvSpPr>
          <p:cNvPr id="9" name="TextBox 8">
            <a:extLst>
              <a:ext uri="{FF2B5EF4-FFF2-40B4-BE49-F238E27FC236}">
                <a16:creationId xmlns:a16="http://schemas.microsoft.com/office/drawing/2014/main" xmlns="" id="{103FB87F-F98B-47DD-9EC7-0D55F93C7790}"/>
              </a:ext>
            </a:extLst>
          </p:cNvPr>
          <p:cNvSpPr txBox="1"/>
          <p:nvPr/>
        </p:nvSpPr>
        <p:spPr>
          <a:xfrm>
            <a:off x="2667000" y="6858000"/>
            <a:ext cx="6858000" cy="230832"/>
          </a:xfrm>
          <a:prstGeom prst="rect">
            <a:avLst/>
          </a:prstGeom>
          <a:noFill/>
        </p:spPr>
        <p:txBody>
          <a:bodyPr wrap="square" rtlCol="0">
            <a:spAutoFit/>
          </a:bodyPr>
          <a:lstStyle/>
          <a:p>
            <a:r>
              <a:rPr lang="en-US" sz="900">
                <a:hlinkClick r:id="rId5" tooltip="https://technofaq.org/posts/2017/11/track-the-weather-at-home-with-your-own-weather-station/"/>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xmlns="" val="2786560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C0710F-1C12-4F14-83D5-1CE52363C21A}"/>
              </a:ext>
            </a:extLst>
          </p:cNvPr>
          <p:cNvSpPr>
            <a:spLocks noGrp="1"/>
          </p:cNvSpPr>
          <p:nvPr>
            <p:ph type="title"/>
          </p:nvPr>
        </p:nvSpPr>
        <p:spPr/>
        <p:txBody>
          <a:bodyPr>
            <a:normAutofit/>
          </a:bodyPr>
          <a:lstStyle/>
          <a:p>
            <a:r>
              <a:rPr lang="en-US" dirty="0"/>
              <a:t>Soil &amp; Erosion Management</a:t>
            </a:r>
          </a:p>
        </p:txBody>
      </p:sp>
      <p:graphicFrame>
        <p:nvGraphicFramePr>
          <p:cNvPr id="5" name="Content Placeholder 2">
            <a:extLst>
              <a:ext uri="{FF2B5EF4-FFF2-40B4-BE49-F238E27FC236}">
                <a16:creationId xmlns:a16="http://schemas.microsoft.com/office/drawing/2014/main" xmlns="" id="{5717B5DE-EABA-4843-BAD5-2F9DB51242E5}"/>
              </a:ext>
            </a:extLst>
          </p:cNvPr>
          <p:cNvGraphicFramePr>
            <a:graphicFrameLocks noGrp="1"/>
          </p:cNvGraphicFramePr>
          <p:nvPr>
            <p:ph sz="quarter" idx="13"/>
            <p:extLst>
              <p:ext uri="{D42A27DB-BD31-4B8C-83A1-F6EECF244321}">
                <p14:modId xmlns:p14="http://schemas.microsoft.com/office/powerpoint/2010/main" xmlns="" val="3560126162"/>
              </p:ext>
            </p:extLst>
          </p:nvPr>
        </p:nvGraphicFramePr>
        <p:xfrm>
          <a:off x="914400" y="2532475"/>
          <a:ext cx="10363200" cy="302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049746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FF40EC-5A4C-4291-B0DA-6EB165D2993C}"/>
              </a:ext>
            </a:extLst>
          </p:cNvPr>
          <p:cNvSpPr>
            <a:spLocks noGrp="1"/>
          </p:cNvSpPr>
          <p:nvPr>
            <p:ph type="title"/>
          </p:nvPr>
        </p:nvSpPr>
        <p:spPr>
          <a:xfrm>
            <a:off x="8196408" y="244549"/>
            <a:ext cx="3352128" cy="1329070"/>
          </a:xfrm>
        </p:spPr>
        <p:txBody>
          <a:bodyPr vert="horz" lIns="91440" tIns="45720" rIns="91440" bIns="45720" rtlCol="0" anchor="ctr">
            <a:normAutofit fontScale="90000"/>
          </a:bodyPr>
          <a:lstStyle/>
          <a:p>
            <a:pPr algn="l"/>
            <a:r>
              <a:rPr lang="en-US" sz="3600" dirty="0"/>
              <a:t>What's In our tool Box for Soil Erosion </a:t>
            </a:r>
          </a:p>
        </p:txBody>
      </p:sp>
      <p:pic>
        <p:nvPicPr>
          <p:cNvPr id="6" name="Content Placeholder 5" descr="A close up of a sign&#10;&#10;Description generated with high confidence">
            <a:extLst>
              <a:ext uri="{FF2B5EF4-FFF2-40B4-BE49-F238E27FC236}">
                <a16:creationId xmlns:a16="http://schemas.microsoft.com/office/drawing/2014/main" xmlns="" id="{BDB76934-74DB-41AC-B5AF-3C62301778DF}"/>
              </a:ext>
            </a:extLst>
          </p:cNvPr>
          <p:cNvPicPr>
            <a:picLocks noGrp="1" noChangeAspect="1"/>
          </p:cNvPicPr>
          <p:nvPr>
            <p:ph sz="quarter" idx="13"/>
          </p:nvPr>
        </p:nvPicPr>
        <p:blipFill rotWithShape="1">
          <a:blip r:embed="rId2">
            <a:extLst>
              <a:ext uri="{837473B0-CC2E-450A-ABE3-18F120FF3D39}">
                <a1611:picAttrSrcUrl xmlns:a1611="http://schemas.microsoft.com/office/drawing/2016/11/main" xmlns="" r:id="rId3"/>
              </a:ext>
            </a:extLst>
          </a:blip>
          <a:srcRect r="603" b="-1"/>
          <a:stretch/>
        </p:blipFill>
        <p:spPr>
          <a:xfrm>
            <a:off x="1" y="10"/>
            <a:ext cx="7552944" cy="6857990"/>
          </a:xfrm>
          <a:prstGeom prst="rect">
            <a:avLst/>
          </a:prstGeom>
        </p:spPr>
      </p:pic>
      <p:sp>
        <p:nvSpPr>
          <p:cNvPr id="4" name="Text Placeholder 3">
            <a:extLst>
              <a:ext uri="{FF2B5EF4-FFF2-40B4-BE49-F238E27FC236}">
                <a16:creationId xmlns:a16="http://schemas.microsoft.com/office/drawing/2014/main" xmlns="" id="{5586043D-8756-4F4B-A93D-1B2F8786D138}"/>
              </a:ext>
            </a:extLst>
          </p:cNvPr>
          <p:cNvSpPr>
            <a:spLocks noGrp="1"/>
          </p:cNvSpPr>
          <p:nvPr>
            <p:ph type="body" sz="half" idx="2"/>
          </p:nvPr>
        </p:nvSpPr>
        <p:spPr>
          <a:xfrm>
            <a:off x="8218966" y="1573619"/>
            <a:ext cx="3593806" cy="4901609"/>
          </a:xfrm>
        </p:spPr>
        <p:txBody>
          <a:bodyPr vert="horz" lIns="91440" tIns="45720" rIns="91440" bIns="45720" rtlCol="0">
            <a:normAutofit fontScale="85000" lnSpcReduction="20000"/>
          </a:bodyPr>
          <a:lstStyle/>
          <a:p>
            <a:pPr indent="-228600" algn="l">
              <a:lnSpc>
                <a:spcPct val="110000"/>
              </a:lnSpc>
              <a:buFont typeface="Arial" panose="020B0604020202020204" pitchFamily="34" charset="0"/>
              <a:buChar char="•"/>
            </a:pPr>
            <a:r>
              <a:rPr lang="en-US" sz="1400" dirty="0"/>
              <a:t>Grazing Management Plan</a:t>
            </a:r>
          </a:p>
          <a:p>
            <a:pPr indent="-228600" algn="l">
              <a:lnSpc>
                <a:spcPct val="110000"/>
              </a:lnSpc>
              <a:buFont typeface="Arial" panose="020B0604020202020204" pitchFamily="34" charset="0"/>
              <a:buChar char="•"/>
            </a:pPr>
            <a:r>
              <a:rPr lang="en-US" sz="1400" dirty="0"/>
              <a:t>Conservation Cover</a:t>
            </a:r>
          </a:p>
          <a:p>
            <a:pPr indent="-228600" algn="l">
              <a:lnSpc>
                <a:spcPct val="110000"/>
              </a:lnSpc>
              <a:buFont typeface="Arial" panose="020B0604020202020204" pitchFamily="34" charset="0"/>
              <a:buChar char="•"/>
            </a:pPr>
            <a:r>
              <a:rPr lang="en-US" sz="1400" dirty="0"/>
              <a:t>Conservation Crop Rotation</a:t>
            </a:r>
          </a:p>
          <a:p>
            <a:pPr indent="-228600" algn="l">
              <a:lnSpc>
                <a:spcPct val="110000"/>
              </a:lnSpc>
              <a:buFont typeface="Arial" panose="020B0604020202020204" pitchFamily="34" charset="0"/>
              <a:buChar char="•"/>
            </a:pPr>
            <a:r>
              <a:rPr lang="en-US" sz="1400" dirty="0"/>
              <a:t>Residue and Tillage Management, No-Till</a:t>
            </a:r>
          </a:p>
          <a:p>
            <a:pPr indent="-228600" algn="l">
              <a:lnSpc>
                <a:spcPct val="110000"/>
              </a:lnSpc>
              <a:buFont typeface="Arial" panose="020B0604020202020204" pitchFamily="34" charset="0"/>
              <a:buChar char="•"/>
            </a:pPr>
            <a:r>
              <a:rPr lang="en-US" sz="1400" dirty="0"/>
              <a:t>Contour Farming</a:t>
            </a:r>
          </a:p>
          <a:p>
            <a:pPr indent="-228600" algn="l">
              <a:lnSpc>
                <a:spcPct val="110000"/>
              </a:lnSpc>
              <a:buFont typeface="Arial" panose="020B0604020202020204" pitchFamily="34" charset="0"/>
              <a:buChar char="•"/>
            </a:pPr>
            <a:r>
              <a:rPr lang="en-US" sz="1400" dirty="0"/>
              <a:t>Contour Buffer Strips</a:t>
            </a:r>
          </a:p>
          <a:p>
            <a:pPr indent="-228600" algn="l">
              <a:lnSpc>
                <a:spcPct val="110000"/>
              </a:lnSpc>
              <a:buFont typeface="Arial" panose="020B0604020202020204" pitchFamily="34" charset="0"/>
              <a:buChar char="•"/>
            </a:pPr>
            <a:r>
              <a:rPr lang="en-US" sz="1400" dirty="0"/>
              <a:t>Cover Crop</a:t>
            </a:r>
          </a:p>
          <a:p>
            <a:pPr indent="-228600" algn="l">
              <a:lnSpc>
                <a:spcPct val="110000"/>
              </a:lnSpc>
              <a:buFont typeface="Arial" panose="020B0604020202020204" pitchFamily="34" charset="0"/>
              <a:buChar char="•"/>
            </a:pPr>
            <a:r>
              <a:rPr lang="en-US" sz="1400" dirty="0"/>
              <a:t>Critical Area Planting</a:t>
            </a:r>
          </a:p>
          <a:p>
            <a:pPr indent="-228600" algn="l">
              <a:lnSpc>
                <a:spcPct val="110000"/>
              </a:lnSpc>
              <a:buFont typeface="Arial" panose="020B0604020202020204" pitchFamily="34" charset="0"/>
              <a:buChar char="•"/>
            </a:pPr>
            <a:r>
              <a:rPr lang="en-US" sz="1400" dirty="0"/>
              <a:t>Windbreak/Shelterbelt Establishment</a:t>
            </a:r>
          </a:p>
          <a:p>
            <a:pPr indent="-228600" algn="l">
              <a:lnSpc>
                <a:spcPct val="110000"/>
              </a:lnSpc>
              <a:buFont typeface="Arial" panose="020B0604020202020204" pitchFamily="34" charset="0"/>
              <a:buChar char="•"/>
            </a:pPr>
            <a:r>
              <a:rPr lang="en-US" sz="1400" dirty="0"/>
              <a:t>Field Border</a:t>
            </a:r>
          </a:p>
          <a:p>
            <a:pPr indent="-228600" algn="l">
              <a:lnSpc>
                <a:spcPct val="110000"/>
              </a:lnSpc>
              <a:buFont typeface="Arial" panose="020B0604020202020204" pitchFamily="34" charset="0"/>
              <a:buChar char="•"/>
            </a:pPr>
            <a:r>
              <a:rPr lang="en-US" sz="1400" dirty="0"/>
              <a:t>Riparian Forest Buffer</a:t>
            </a:r>
          </a:p>
          <a:p>
            <a:pPr indent="-228600" algn="l">
              <a:lnSpc>
                <a:spcPct val="110000"/>
              </a:lnSpc>
              <a:buFont typeface="Arial" panose="020B0604020202020204" pitchFamily="34" charset="0"/>
              <a:buChar char="•"/>
            </a:pPr>
            <a:r>
              <a:rPr lang="en-US" sz="1400" dirty="0"/>
              <a:t>Filter Strip</a:t>
            </a:r>
          </a:p>
          <a:p>
            <a:pPr indent="-228600" algn="l">
              <a:lnSpc>
                <a:spcPct val="110000"/>
              </a:lnSpc>
              <a:buFont typeface="Arial" panose="020B0604020202020204" pitchFamily="34" charset="0"/>
              <a:buChar char="•"/>
            </a:pPr>
            <a:r>
              <a:rPr lang="en-US" sz="1400" dirty="0"/>
              <a:t>Grassed Waterway</a:t>
            </a:r>
          </a:p>
          <a:p>
            <a:pPr indent="-228600" algn="l">
              <a:lnSpc>
                <a:spcPct val="110000"/>
              </a:lnSpc>
              <a:buFont typeface="Arial" panose="020B0604020202020204" pitchFamily="34" charset="0"/>
              <a:buChar char="•"/>
            </a:pPr>
            <a:r>
              <a:rPr lang="en-US" sz="1400" dirty="0"/>
              <a:t>Anionic Polyacrylamide (PAM) Application</a:t>
            </a:r>
          </a:p>
          <a:p>
            <a:pPr indent="-228600" algn="l">
              <a:lnSpc>
                <a:spcPct val="110000"/>
              </a:lnSpc>
              <a:buFont typeface="Arial" panose="020B0604020202020204" pitchFamily="34" charset="0"/>
              <a:buChar char="•"/>
            </a:pPr>
            <a:r>
              <a:rPr lang="en-US" sz="1400" dirty="0"/>
              <a:t>Range Planting</a:t>
            </a:r>
          </a:p>
          <a:p>
            <a:pPr indent="-228600" algn="l">
              <a:lnSpc>
                <a:spcPct val="110000"/>
              </a:lnSpc>
              <a:buFont typeface="Arial" panose="020B0604020202020204" pitchFamily="34" charset="0"/>
              <a:buChar char="•"/>
            </a:pPr>
            <a:r>
              <a:rPr lang="en-US" sz="1400" dirty="0"/>
              <a:t>Wetland Restoration</a:t>
            </a:r>
          </a:p>
          <a:p>
            <a:pPr indent="-228600" algn="l">
              <a:lnSpc>
                <a:spcPct val="110000"/>
              </a:lnSpc>
              <a:buFont typeface="Arial" panose="020B0604020202020204" pitchFamily="34" charset="0"/>
              <a:buChar char="•"/>
            </a:pPr>
            <a:endParaRPr lang="en-US" sz="700" dirty="0"/>
          </a:p>
        </p:txBody>
      </p:sp>
      <p:sp>
        <p:nvSpPr>
          <p:cNvPr id="7" name="TextBox 6">
            <a:extLst>
              <a:ext uri="{FF2B5EF4-FFF2-40B4-BE49-F238E27FC236}">
                <a16:creationId xmlns:a16="http://schemas.microsoft.com/office/drawing/2014/main" xmlns="" id="{B2B10FE1-20E7-41D8-ACA0-F683370929E5}"/>
              </a:ext>
            </a:extLst>
          </p:cNvPr>
          <p:cNvSpPr txBox="1"/>
          <p:nvPr/>
        </p:nvSpPr>
        <p:spPr>
          <a:xfrm>
            <a:off x="5433454" y="6657945"/>
            <a:ext cx="21194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blocs.xtec.cat/comunicat/2011/10/10/eines-tic/">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xmlns="" val="3306345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4EB59C-83FC-42A1-A111-B98CEDC29167}"/>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xmlns="" id="{68417371-B6D4-4375-BE66-54530120189A}"/>
              </a:ext>
            </a:extLst>
          </p:cNvPr>
          <p:cNvSpPr>
            <a:spLocks noGrp="1"/>
          </p:cNvSpPr>
          <p:nvPr>
            <p:ph type="body" sz="half" idx="2"/>
          </p:nvPr>
        </p:nvSpPr>
        <p:spPr/>
        <p:txBody>
          <a:bodyPr/>
          <a:lstStyle/>
          <a:p>
            <a:r>
              <a:rPr lang="en-US" dirty="0"/>
              <a:t>Healthy soils hold more available water. The soil’s water-holding capacity reduces runoff that can cause flooding, and increases the availability of water to plants during droughts. Good infiltration and less need for fertilizers and pesticides keep nutrients and sediment from loading into lakes, rivers, and streams. Groundwater is also protected because there is less leaching from healthy soils. Additionally, fewer trips across fields with farm machinery mean fewer emissions and better air quality. </a:t>
            </a:r>
          </a:p>
        </p:txBody>
      </p:sp>
      <p:pic>
        <p:nvPicPr>
          <p:cNvPr id="5" name="Picture 4">
            <a:extLst>
              <a:ext uri="{FF2B5EF4-FFF2-40B4-BE49-F238E27FC236}">
                <a16:creationId xmlns:a16="http://schemas.microsoft.com/office/drawing/2014/main" xmlns="" id="{53238D1A-280F-421E-8F10-C9225C2E5A89}"/>
              </a:ext>
            </a:extLst>
          </p:cNvPr>
          <p:cNvPicPr>
            <a:picLocks noChangeAspect="1"/>
          </p:cNvPicPr>
          <p:nvPr/>
        </p:nvPicPr>
        <p:blipFill>
          <a:blip r:embed="rId2"/>
          <a:stretch>
            <a:fillRect/>
          </a:stretch>
        </p:blipFill>
        <p:spPr>
          <a:xfrm>
            <a:off x="913774" y="573758"/>
            <a:ext cx="10364452" cy="3631063"/>
          </a:xfrm>
          <a:prstGeom prst="rect">
            <a:avLst/>
          </a:prstGeom>
        </p:spPr>
      </p:pic>
    </p:spTree>
    <p:extLst>
      <p:ext uri="{BB962C8B-B14F-4D97-AF65-F5344CB8AC3E}">
        <p14:creationId xmlns:p14="http://schemas.microsoft.com/office/powerpoint/2010/main" xmlns="" val="2468747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7231C-C3BC-4889-B744-C45D869C0019}"/>
              </a:ext>
            </a:extLst>
          </p:cNvPr>
          <p:cNvSpPr>
            <a:spLocks noGrp="1"/>
          </p:cNvSpPr>
          <p:nvPr>
            <p:ph type="title"/>
          </p:nvPr>
        </p:nvSpPr>
        <p:spPr/>
        <p:txBody>
          <a:bodyPr>
            <a:normAutofit/>
          </a:bodyPr>
          <a:lstStyle/>
          <a:p>
            <a:r>
              <a:rPr lang="en-US" dirty="0"/>
              <a:t>Manure Management</a:t>
            </a:r>
          </a:p>
        </p:txBody>
      </p:sp>
      <p:graphicFrame>
        <p:nvGraphicFramePr>
          <p:cNvPr id="5" name="Content Placeholder 2">
            <a:extLst>
              <a:ext uri="{FF2B5EF4-FFF2-40B4-BE49-F238E27FC236}">
                <a16:creationId xmlns:a16="http://schemas.microsoft.com/office/drawing/2014/main" xmlns="" id="{C551E402-E7EF-4242-B4E8-76776EFC7FBD}"/>
              </a:ext>
            </a:extLst>
          </p:cNvPr>
          <p:cNvGraphicFramePr>
            <a:graphicFrameLocks noGrp="1"/>
          </p:cNvGraphicFramePr>
          <p:nvPr>
            <p:ph sz="quarter" idx="13"/>
            <p:extLst>
              <p:ext uri="{D42A27DB-BD31-4B8C-83A1-F6EECF244321}">
                <p14:modId xmlns:p14="http://schemas.microsoft.com/office/powerpoint/2010/main" xmlns="" val="859474877"/>
              </p:ext>
            </p:extLst>
          </p:nvPr>
        </p:nvGraphicFramePr>
        <p:xfrm>
          <a:off x="914400" y="2532475"/>
          <a:ext cx="10363200" cy="302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217689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8F2DB7-6158-4098-AE43-B34E36651C28}"/>
              </a:ext>
            </a:extLst>
          </p:cNvPr>
          <p:cNvSpPr>
            <a:spLocks noGrp="1"/>
          </p:cNvSpPr>
          <p:nvPr>
            <p:ph type="title"/>
          </p:nvPr>
        </p:nvSpPr>
        <p:spPr>
          <a:xfrm>
            <a:off x="8044674" y="1358901"/>
            <a:ext cx="3172899" cy="2730498"/>
          </a:xfrm>
        </p:spPr>
        <p:txBody>
          <a:bodyPr vert="horz" lIns="91440" tIns="45720" rIns="91440" bIns="45720" rtlCol="0" anchor="b">
            <a:normAutofit/>
          </a:bodyPr>
          <a:lstStyle/>
          <a:p>
            <a:r>
              <a:rPr lang="en-US" sz="3700" dirty="0"/>
              <a:t>Waste Management Systems: </a:t>
            </a:r>
            <a:br>
              <a:rPr lang="en-US" sz="3700" dirty="0"/>
            </a:br>
            <a:r>
              <a:rPr lang="en-US" sz="3700" dirty="0"/>
              <a:t>a variety Of practices </a:t>
            </a:r>
          </a:p>
        </p:txBody>
      </p:sp>
      <p:pic>
        <p:nvPicPr>
          <p:cNvPr id="5" name="Content Placeholder 4" descr="A large truck on a field&#10;&#10;Description generated with high confidence">
            <a:extLst>
              <a:ext uri="{FF2B5EF4-FFF2-40B4-BE49-F238E27FC236}">
                <a16:creationId xmlns:a16="http://schemas.microsoft.com/office/drawing/2014/main" xmlns="" id="{298A0C45-83E1-4D77-85E3-28B32700E69B}"/>
              </a:ext>
            </a:extLst>
          </p:cNvPr>
          <p:cNvPicPr>
            <a:picLocks noGrp="1" noChangeAspect="1"/>
          </p:cNvPicPr>
          <p:nvPr>
            <p:ph sz="quarter" idx="13"/>
          </p:nvPr>
        </p:nvPicPr>
        <p:blipFill rotWithShape="1">
          <a:blip r:embed="rId2">
            <a:extLst>
              <a:ext uri="{837473B0-CC2E-450A-ABE3-18F120FF3D39}">
                <a1611:picAttrSrcUrl xmlns:a1611="http://schemas.microsoft.com/office/drawing/2016/11/main" xmlns="" r:id="rId3"/>
              </a:ext>
            </a:extLst>
          </a:blip>
          <a:srcRect t="14608" r="3" b="10925"/>
          <a:stretch/>
        </p:blipFill>
        <p:spPr>
          <a:xfrm>
            <a:off x="6645" y="10"/>
            <a:ext cx="6924201" cy="3428988"/>
          </a:xfrm>
          <a:prstGeom prst="rect">
            <a:avLst/>
          </a:prstGeom>
        </p:spPr>
      </p:pic>
      <p:pic>
        <p:nvPicPr>
          <p:cNvPr id="8" name="Picture 7" descr="A truck driving down a dirt road&#10;&#10;Description generated with very high confidence">
            <a:extLst>
              <a:ext uri="{FF2B5EF4-FFF2-40B4-BE49-F238E27FC236}">
                <a16:creationId xmlns:a16="http://schemas.microsoft.com/office/drawing/2014/main" xmlns="" id="{266E5D6F-BD08-4183-A4ED-D46587AF0ED6}"/>
              </a:ext>
            </a:extLst>
          </p:cNvPr>
          <p:cNvPicPr>
            <a:picLocks noChangeAspect="1"/>
          </p:cNvPicPr>
          <p:nvPr/>
        </p:nvPicPr>
        <p:blipFill rotWithShape="1">
          <a:blip r:embed="rId4">
            <a:extLst>
              <a:ext uri="{837473B0-CC2E-450A-ABE3-18F120FF3D39}">
                <a1611:picAttrSrcUrl xmlns:a1611="http://schemas.microsoft.com/office/drawing/2016/11/main" xmlns="" r:id="rId5"/>
              </a:ext>
            </a:extLst>
          </a:blip>
          <a:srcRect t="19167" r="3" b="6645"/>
          <a:stretch/>
        </p:blipFill>
        <p:spPr>
          <a:xfrm>
            <a:off x="6645" y="3429000"/>
            <a:ext cx="6924201" cy="3428998"/>
          </a:xfrm>
          <a:prstGeom prst="rect">
            <a:avLst/>
          </a:prstGeom>
        </p:spPr>
      </p:pic>
      <p:sp>
        <p:nvSpPr>
          <p:cNvPr id="9" name="TextBox 8">
            <a:extLst>
              <a:ext uri="{FF2B5EF4-FFF2-40B4-BE49-F238E27FC236}">
                <a16:creationId xmlns:a16="http://schemas.microsoft.com/office/drawing/2014/main" xmlns="" id="{CA318275-84F0-41CA-B3FA-86BBBEA9E56B}"/>
              </a:ext>
            </a:extLst>
          </p:cNvPr>
          <p:cNvSpPr txBox="1"/>
          <p:nvPr/>
        </p:nvSpPr>
        <p:spPr>
          <a:xfrm>
            <a:off x="4681512" y="6657943"/>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commons.wikimedia.org/wiki/File:Liquid_manure_spreader_2_at_Werktuigendagen_2009.jpg">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xmlns="" val="894971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D0E7EF-D66C-422A-85F4-BF1CD5294602}"/>
              </a:ext>
            </a:extLst>
          </p:cNvPr>
          <p:cNvSpPr>
            <a:spLocks noGrp="1"/>
          </p:cNvSpPr>
          <p:nvPr>
            <p:ph type="title"/>
          </p:nvPr>
        </p:nvSpPr>
        <p:spPr>
          <a:xfrm>
            <a:off x="913774" y="1158948"/>
            <a:ext cx="10364452" cy="1252947"/>
          </a:xfrm>
        </p:spPr>
        <p:txBody>
          <a:bodyPr>
            <a:normAutofit fontScale="90000"/>
          </a:bodyPr>
          <a:lstStyle/>
          <a:p>
            <a:r>
              <a:rPr lang="en-US" b="1" dirty="0"/>
              <a:t>Wetland Development or Restoration</a:t>
            </a:r>
            <a:r>
              <a:rPr lang="en-US" dirty="0"/>
              <a:t/>
            </a:r>
            <a:br>
              <a:rPr lang="en-US" dirty="0"/>
            </a:br>
            <a:r>
              <a:rPr lang="en-US" dirty="0"/>
              <a:t>Wetlands are a key link in watershed management. The role that they play in our watersheds is critical to protecting water quality</a:t>
            </a:r>
            <a:br>
              <a:rPr lang="en-US" dirty="0"/>
            </a:br>
            <a:r>
              <a:rPr lang="en-US" dirty="0"/>
              <a:t> </a:t>
            </a:r>
          </a:p>
        </p:txBody>
      </p:sp>
      <p:sp>
        <p:nvSpPr>
          <p:cNvPr id="5" name="Text Placeholder 4">
            <a:extLst>
              <a:ext uri="{FF2B5EF4-FFF2-40B4-BE49-F238E27FC236}">
                <a16:creationId xmlns:a16="http://schemas.microsoft.com/office/drawing/2014/main" xmlns="" id="{38EB6A65-AADE-43A1-A8A7-219E92B0C64F}"/>
              </a:ext>
            </a:extLst>
          </p:cNvPr>
          <p:cNvSpPr>
            <a:spLocks noGrp="1"/>
          </p:cNvSpPr>
          <p:nvPr>
            <p:ph type="body" idx="1"/>
          </p:nvPr>
        </p:nvSpPr>
        <p:spPr>
          <a:xfrm>
            <a:off x="436696" y="2411896"/>
            <a:ext cx="3896765" cy="636104"/>
          </a:xfrm>
        </p:spPr>
        <p:txBody>
          <a:bodyPr/>
          <a:lstStyle/>
          <a:p>
            <a:r>
              <a:rPr lang="en-US" dirty="0"/>
              <a:t>South Platte River</a:t>
            </a:r>
          </a:p>
        </p:txBody>
      </p:sp>
      <p:sp>
        <p:nvSpPr>
          <p:cNvPr id="8" name="Text Placeholder 7">
            <a:extLst>
              <a:ext uri="{FF2B5EF4-FFF2-40B4-BE49-F238E27FC236}">
                <a16:creationId xmlns:a16="http://schemas.microsoft.com/office/drawing/2014/main" xmlns="" id="{34906496-7189-456D-8D81-C4C0BF987121}"/>
              </a:ext>
            </a:extLst>
          </p:cNvPr>
          <p:cNvSpPr>
            <a:spLocks noGrp="1"/>
          </p:cNvSpPr>
          <p:nvPr>
            <p:ph type="body" sz="quarter" idx="3"/>
          </p:nvPr>
        </p:nvSpPr>
        <p:spPr>
          <a:xfrm>
            <a:off x="4155712" y="2650921"/>
            <a:ext cx="7936367" cy="3319185"/>
          </a:xfrm>
        </p:spPr>
        <p:txBody>
          <a:bodyPr>
            <a:normAutofit fontScale="85000" lnSpcReduction="20000"/>
          </a:bodyPr>
          <a:lstStyle/>
          <a:p>
            <a:r>
              <a:rPr lang="en-US" dirty="0"/>
              <a:t>Wetlands can help improve water quality by removing or retaining nutrients, organics,</a:t>
            </a:r>
          </a:p>
          <a:p>
            <a:r>
              <a:rPr lang="en-US" dirty="0"/>
              <a:t>and sediment carried by runoff. The flow of water slows as it enters a wetland,</a:t>
            </a:r>
          </a:p>
          <a:p>
            <a:r>
              <a:rPr lang="en-US" dirty="0"/>
              <a:t>which causes sediment in the water to settle out. Many chemicals — fertilizers,</a:t>
            </a:r>
          </a:p>
          <a:p>
            <a:r>
              <a:rPr lang="en-US" dirty="0"/>
              <a:t>human and household wastes, toxic compounds —are tied to sediment and</a:t>
            </a:r>
          </a:p>
          <a:p>
            <a:r>
              <a:rPr lang="en-US" dirty="0"/>
              <a:t>trapped in wetlands. Plants and the biological processes present in a wetland</a:t>
            </a:r>
          </a:p>
          <a:p>
            <a:r>
              <a:rPr lang="en-US" dirty="0"/>
              <a:t>breakdown and convert these pollutants into less harmful substances.</a:t>
            </a:r>
          </a:p>
        </p:txBody>
      </p:sp>
      <p:pic>
        <p:nvPicPr>
          <p:cNvPr id="10" name="Picture 9" descr="A body of water surrounded by trees&#10;&#10;Description generated with very high confidence">
            <a:extLst>
              <a:ext uri="{FF2B5EF4-FFF2-40B4-BE49-F238E27FC236}">
                <a16:creationId xmlns:a16="http://schemas.microsoft.com/office/drawing/2014/main" xmlns="" id="{79AFE530-D094-40B4-963C-A6930C2A9D41}"/>
              </a:ext>
            </a:extLst>
          </p:cNvPr>
          <p:cNvPicPr>
            <a:picLocks noChangeAspect="1"/>
          </p:cNvPicPr>
          <p:nvPr/>
        </p:nvPicPr>
        <p:blipFill>
          <a:blip r:embed="rId2"/>
          <a:stretch>
            <a:fillRect/>
          </a:stretch>
        </p:blipFill>
        <p:spPr>
          <a:xfrm>
            <a:off x="99921" y="3048000"/>
            <a:ext cx="4055791" cy="3234730"/>
          </a:xfrm>
          <a:prstGeom prst="rect">
            <a:avLst/>
          </a:prstGeom>
        </p:spPr>
      </p:pic>
    </p:spTree>
    <p:extLst>
      <p:ext uri="{BB962C8B-B14F-4D97-AF65-F5344CB8AC3E}">
        <p14:creationId xmlns:p14="http://schemas.microsoft.com/office/powerpoint/2010/main" xmlns="" val="2497493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DAE9651-7060-427F-8DA1-87599B838F66}"/>
              </a:ext>
            </a:extLst>
          </p:cNvPr>
          <p:cNvSpPr/>
          <p:nvPr/>
        </p:nvSpPr>
        <p:spPr>
          <a:xfrm>
            <a:off x="1396409" y="1190846"/>
            <a:ext cx="9399182" cy="2677656"/>
          </a:xfrm>
          <a:prstGeom prst="rect">
            <a:avLst/>
          </a:prstGeom>
        </p:spPr>
        <p:txBody>
          <a:bodyPr wrap="square">
            <a:spAutoFit/>
          </a:bodyPr>
          <a:lstStyle/>
          <a:p>
            <a:r>
              <a:rPr lang="en-US" sz="2400" dirty="0"/>
              <a:t>Together, NRCS and producers invest in solutions that conserve natural resources for the future while also improving agricultural operations. Through EQIP, NRCS provides agricultural producers with financial resources and one-on-one help to plan and implement improvements, or what NRCS calls conservation practices. Your local district conservationist and staff will help producers navigate the application process and begin to develop a conservation plan.</a:t>
            </a:r>
          </a:p>
        </p:txBody>
      </p:sp>
      <p:pic>
        <p:nvPicPr>
          <p:cNvPr id="4" name="Picture 3" descr="A picture containing object&#10;&#10;Description generated with high confidence">
            <a:extLst>
              <a:ext uri="{FF2B5EF4-FFF2-40B4-BE49-F238E27FC236}">
                <a16:creationId xmlns:a16="http://schemas.microsoft.com/office/drawing/2014/main" xmlns="" id="{0C5F1748-935B-4C1D-96DD-A77EEAB8F789}"/>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333687" y="3868502"/>
            <a:ext cx="7777335" cy="2027487"/>
          </a:xfrm>
          <a:prstGeom prst="rect">
            <a:avLst/>
          </a:prstGeom>
        </p:spPr>
      </p:pic>
    </p:spTree>
    <p:extLst>
      <p:ext uri="{BB962C8B-B14F-4D97-AF65-F5344CB8AC3E}">
        <p14:creationId xmlns:p14="http://schemas.microsoft.com/office/powerpoint/2010/main" xmlns="" val="166798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2750F-75E7-48FB-B099-D8205925568E}"/>
              </a:ext>
            </a:extLst>
          </p:cNvPr>
          <p:cNvSpPr>
            <a:spLocks noGrp="1"/>
          </p:cNvSpPr>
          <p:nvPr>
            <p:ph type="title"/>
          </p:nvPr>
        </p:nvSpPr>
        <p:spPr/>
        <p:txBody>
          <a:bodyPr/>
          <a:lstStyle/>
          <a:p>
            <a:r>
              <a:rPr lang="en-US" dirty="0"/>
              <a:t>Protecting water quality </a:t>
            </a:r>
            <a:br>
              <a:rPr lang="en-US" dirty="0"/>
            </a:br>
            <a:r>
              <a:rPr lang="en-US" dirty="0"/>
              <a:t>with BMPS</a:t>
            </a:r>
            <a:br>
              <a:rPr lang="en-US" dirty="0"/>
            </a:br>
            <a:endParaRPr lang="en-US" dirty="0"/>
          </a:p>
        </p:txBody>
      </p:sp>
      <p:pic>
        <p:nvPicPr>
          <p:cNvPr id="6" name="Picture Placeholder 5">
            <a:extLst>
              <a:ext uri="{FF2B5EF4-FFF2-40B4-BE49-F238E27FC236}">
                <a16:creationId xmlns:a16="http://schemas.microsoft.com/office/drawing/2014/main" xmlns="" id="{CDFC8E7A-EA6A-4B7F-91D1-6A3005020BA8}"/>
              </a:ext>
            </a:extLst>
          </p:cNvPr>
          <p:cNvPicPr>
            <a:picLocks noGrp="1" noChangeAspect="1"/>
          </p:cNvPicPr>
          <p:nvPr>
            <p:ph type="pic" idx="1"/>
          </p:nvPr>
        </p:nvPicPr>
        <p:blipFill>
          <a:blip r:embed="rId2"/>
          <a:srcRect l="29120" r="29120"/>
          <a:stretch>
            <a:fillRect/>
          </a:stretch>
        </p:blipFill>
        <p:spPr/>
      </p:pic>
      <p:sp>
        <p:nvSpPr>
          <p:cNvPr id="4" name="Text Placeholder 3">
            <a:extLst>
              <a:ext uri="{FF2B5EF4-FFF2-40B4-BE49-F238E27FC236}">
                <a16:creationId xmlns:a16="http://schemas.microsoft.com/office/drawing/2014/main" xmlns="" id="{95FF8A56-B92E-43FB-AB8B-8D82D5F3E0EE}"/>
              </a:ext>
            </a:extLst>
          </p:cNvPr>
          <p:cNvSpPr>
            <a:spLocks noGrp="1"/>
          </p:cNvSpPr>
          <p:nvPr>
            <p:ph type="body" sz="half" idx="2"/>
          </p:nvPr>
        </p:nvSpPr>
        <p:spPr/>
        <p:txBody>
          <a:bodyPr>
            <a:normAutofit/>
          </a:bodyPr>
          <a:lstStyle/>
          <a:p>
            <a:r>
              <a:rPr lang="en-US" sz="1800" dirty="0"/>
              <a:t>Best management practices, or BMPs, are recommended structures, methods, and practices designed to protect water quality.  BMPs can provide environmental, agronomic, and economic benefits.  </a:t>
            </a:r>
          </a:p>
          <a:p>
            <a:r>
              <a:rPr lang="en-US" sz="1800" dirty="0"/>
              <a:t>Every farm is unique and requires a particular combination of practices that meet the needs of the land and the producer. </a:t>
            </a:r>
          </a:p>
        </p:txBody>
      </p:sp>
    </p:spTree>
    <p:extLst>
      <p:ext uri="{BB962C8B-B14F-4D97-AF65-F5344CB8AC3E}">
        <p14:creationId xmlns:p14="http://schemas.microsoft.com/office/powerpoint/2010/main" xmlns="" val="1113607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AA3189-DAF6-4E2B-938B-B00B410F54BA}"/>
              </a:ext>
            </a:extLst>
          </p:cNvPr>
          <p:cNvSpPr>
            <a:spLocks noGrp="1"/>
          </p:cNvSpPr>
          <p:nvPr>
            <p:ph type="title"/>
          </p:nvPr>
        </p:nvSpPr>
        <p:spPr>
          <a:xfrm>
            <a:off x="1751012" y="3909806"/>
            <a:ext cx="8689976" cy="1345888"/>
          </a:xfrm>
        </p:spPr>
        <p:txBody>
          <a:bodyPr vert="horz" lIns="91440" tIns="45720" rIns="91440" bIns="45720" rtlCol="0" anchor="b">
            <a:normAutofit/>
          </a:bodyPr>
          <a:lstStyle/>
          <a:p>
            <a:r>
              <a:rPr lang="en-US" sz="2600"/>
              <a:t>Nutrient pollution comes from a variety of sources including wastewater, urban stormwater, landscape runoff, and agriculture.</a:t>
            </a:r>
          </a:p>
        </p:txBody>
      </p:sp>
      <p:pic>
        <p:nvPicPr>
          <p:cNvPr id="6" name="Picture 5" descr="A view of a city at sunset&#10;&#10;Description generated with high confidence">
            <a:extLst>
              <a:ext uri="{FF2B5EF4-FFF2-40B4-BE49-F238E27FC236}">
                <a16:creationId xmlns:a16="http://schemas.microsoft.com/office/drawing/2014/main" xmlns="" id="{4E8B164F-DADA-455E-A5BB-CDAB698B28BA}"/>
              </a:ext>
            </a:extLst>
          </p:cNvPr>
          <p:cNvPicPr>
            <a:picLocks noChangeAspect="1"/>
          </p:cNvPicPr>
          <p:nvPr/>
        </p:nvPicPr>
        <p:blipFill rotWithShape="1">
          <a:blip r:embed="rId2"/>
          <a:srcRect t="3022" r="-1" b="-1"/>
          <a:stretch/>
        </p:blipFill>
        <p:spPr>
          <a:xfrm>
            <a:off x="3078163" y="550656"/>
            <a:ext cx="6035675" cy="329247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xmlns="" val="3389454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130000"/>
                <a:satMod val="150000"/>
                <a:lumMod val="112000"/>
              </a:schemeClr>
            </a:gs>
            <a:gs pos="100000">
              <a:schemeClr val="bg2">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6DF271-6602-4470-99FD-9EDA4BE597B6}"/>
              </a:ext>
            </a:extLst>
          </p:cNvPr>
          <p:cNvSpPr>
            <a:spLocks noGrp="1"/>
          </p:cNvSpPr>
          <p:nvPr>
            <p:ph type="title"/>
          </p:nvPr>
        </p:nvSpPr>
        <p:spPr>
          <a:xfrm>
            <a:off x="913773" y="642918"/>
            <a:ext cx="6463193" cy="4641241"/>
          </a:xfrm>
        </p:spPr>
        <p:txBody>
          <a:bodyPr vert="horz" lIns="91440" tIns="45720" rIns="91440" bIns="45720" rtlCol="0" anchor="ctr">
            <a:normAutofit/>
          </a:bodyPr>
          <a:lstStyle/>
          <a:p>
            <a:pPr algn="r"/>
            <a:r>
              <a:rPr lang="en-US" sz="6100" dirty="0"/>
              <a:t>WHAT HELP IS AVAILABLE FOR PRODUCERS TO ADOPT BMPS?</a:t>
            </a:r>
            <a:br>
              <a:rPr lang="en-US" sz="6100" dirty="0"/>
            </a:br>
            <a:endParaRPr lang="en-US" sz="6100" dirty="0"/>
          </a:p>
        </p:txBody>
      </p:sp>
      <p:sp>
        <p:nvSpPr>
          <p:cNvPr id="4" name="Text Placeholder 3">
            <a:extLst>
              <a:ext uri="{FF2B5EF4-FFF2-40B4-BE49-F238E27FC236}">
                <a16:creationId xmlns:a16="http://schemas.microsoft.com/office/drawing/2014/main" xmlns="" id="{48BE85BF-0E70-4AC2-9CC4-99FB055B35B9}"/>
              </a:ext>
            </a:extLst>
          </p:cNvPr>
          <p:cNvSpPr>
            <a:spLocks noGrp="1"/>
          </p:cNvSpPr>
          <p:nvPr>
            <p:ph sz="quarter" idx="13"/>
          </p:nvPr>
        </p:nvSpPr>
        <p:spPr>
          <a:xfrm>
            <a:off x="8290739" y="642918"/>
            <a:ext cx="2987488" cy="4641241"/>
          </a:xfrm>
        </p:spPr>
        <p:txBody>
          <a:bodyPr vert="horz" lIns="91440" tIns="45720" rIns="91440" bIns="45720" rtlCol="0" anchor="ctr">
            <a:normAutofit/>
          </a:bodyPr>
          <a:lstStyle/>
          <a:p>
            <a:pPr marL="0" indent="0">
              <a:lnSpc>
                <a:spcPct val="110000"/>
              </a:lnSpc>
              <a:buNone/>
            </a:pPr>
            <a:r>
              <a:rPr lang="en-US" sz="3100"/>
              <a:t>The Natural Resources Conservation Service (NRCS) offers technical and financial assistance.</a:t>
            </a:r>
          </a:p>
        </p:txBody>
      </p:sp>
    </p:spTree>
    <p:extLst>
      <p:ext uri="{BB962C8B-B14F-4D97-AF65-F5344CB8AC3E}">
        <p14:creationId xmlns:p14="http://schemas.microsoft.com/office/powerpoint/2010/main" xmlns="" val="387323111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0B523C-7128-4634-B25C-7FD1C43CFF88}"/>
              </a:ext>
            </a:extLst>
          </p:cNvPr>
          <p:cNvSpPr>
            <a:spLocks noGrp="1"/>
          </p:cNvSpPr>
          <p:nvPr>
            <p:ph type="title"/>
          </p:nvPr>
        </p:nvSpPr>
        <p:spPr>
          <a:xfrm>
            <a:off x="8196408" y="640831"/>
            <a:ext cx="3352128" cy="1573863"/>
          </a:xfrm>
        </p:spPr>
        <p:txBody>
          <a:bodyPr vert="horz" lIns="91440" tIns="45720" rIns="91440" bIns="45720" rtlCol="0" anchor="ctr">
            <a:normAutofit/>
          </a:bodyPr>
          <a:lstStyle/>
          <a:p>
            <a:pPr algn="l"/>
            <a:r>
              <a:rPr lang="en-US" sz="2500"/>
              <a:t>Nutrient &amp; Fertilizer Management Facts</a:t>
            </a:r>
          </a:p>
        </p:txBody>
      </p:sp>
      <p:sp>
        <p:nvSpPr>
          <p:cNvPr id="3" name="Content Placeholder 2">
            <a:extLst>
              <a:ext uri="{FF2B5EF4-FFF2-40B4-BE49-F238E27FC236}">
                <a16:creationId xmlns:a16="http://schemas.microsoft.com/office/drawing/2014/main" xmlns="" id="{AD98D8F2-ECD9-4D08-86F0-B11396507544}"/>
              </a:ext>
            </a:extLst>
          </p:cNvPr>
          <p:cNvSpPr>
            <a:spLocks noGrp="1"/>
          </p:cNvSpPr>
          <p:nvPr>
            <p:ph sz="quarter" idx="13"/>
          </p:nvPr>
        </p:nvSpPr>
        <p:spPr>
          <a:xfrm>
            <a:off x="8196408" y="2367092"/>
            <a:ext cx="3352128" cy="3881309"/>
          </a:xfrm>
        </p:spPr>
        <p:txBody>
          <a:bodyPr vert="horz" lIns="91440" tIns="45720" rIns="91440" bIns="45720" rtlCol="0">
            <a:normAutofit/>
          </a:bodyPr>
          <a:lstStyle/>
          <a:p>
            <a:pPr>
              <a:lnSpc>
                <a:spcPct val="110000"/>
              </a:lnSpc>
            </a:pPr>
            <a:r>
              <a:rPr lang="en-US" sz="1300" dirty="0"/>
              <a:t>Nitrogen is the nutrient that most frequently limits irrigated crop production in Colorado.</a:t>
            </a:r>
          </a:p>
          <a:p>
            <a:pPr>
              <a:lnSpc>
                <a:spcPct val="110000"/>
              </a:lnSpc>
            </a:pPr>
            <a:r>
              <a:rPr lang="en-US" sz="1300" dirty="0"/>
              <a:t>The nitrate (NO3– ) form of nitrogen fertilizer is extremely soluble and subject to runoff and leaching losses.</a:t>
            </a:r>
          </a:p>
          <a:p>
            <a:pPr>
              <a:lnSpc>
                <a:spcPct val="110000"/>
              </a:lnSpc>
            </a:pPr>
            <a:r>
              <a:rPr lang="en-US" sz="1300" dirty="0"/>
              <a:t>Phosphorus in most Colorado soils is tightly held to soil particles and may contaminate surface water through soil erosion in runoff.</a:t>
            </a:r>
          </a:p>
          <a:p>
            <a:pPr>
              <a:lnSpc>
                <a:spcPct val="110000"/>
              </a:lnSpc>
            </a:pPr>
            <a:r>
              <a:rPr lang="en-US" sz="1300" dirty="0"/>
              <a:t>Organic forms of phosphorus found in humus, manure, and crop residues tend to be more soluble.</a:t>
            </a:r>
          </a:p>
          <a:p>
            <a:pPr>
              <a:lnSpc>
                <a:spcPct val="110000"/>
              </a:lnSpc>
            </a:pPr>
            <a:endParaRPr lang="en-US" sz="1300" dirty="0"/>
          </a:p>
        </p:txBody>
      </p:sp>
      <p:pic>
        <p:nvPicPr>
          <p:cNvPr id="6" name="Content Placeholder 5" descr="A plant in a garden&#10;&#10;Description generated with very high confidence">
            <a:extLst>
              <a:ext uri="{FF2B5EF4-FFF2-40B4-BE49-F238E27FC236}">
                <a16:creationId xmlns:a16="http://schemas.microsoft.com/office/drawing/2014/main" xmlns="" id="{92552553-BF3D-4A76-BD93-51A82A4EDDA2}"/>
              </a:ext>
            </a:extLst>
          </p:cNvPr>
          <p:cNvPicPr>
            <a:picLocks noGrp="1" noChangeAspect="1"/>
          </p:cNvPicPr>
          <p:nvPr>
            <p:ph sz="quarter" idx="14"/>
          </p:nvPr>
        </p:nvPicPr>
        <p:blipFill rotWithShape="1">
          <a:blip r:embed="rId2">
            <a:extLst>
              <a:ext uri="{837473B0-CC2E-450A-ABE3-18F120FF3D39}">
                <a1611:picAttrSrcUrl xmlns:a1611="http://schemas.microsoft.com/office/drawing/2016/11/main" xmlns="" r:id="rId3"/>
              </a:ext>
            </a:extLst>
          </a:blip>
          <a:srcRect l="9811" r="7589"/>
          <a:stretch/>
        </p:blipFill>
        <p:spPr>
          <a:xfrm>
            <a:off x="1" y="10"/>
            <a:ext cx="7552944" cy="6857990"/>
          </a:xfrm>
          <a:prstGeom prst="rect">
            <a:avLst/>
          </a:prstGeom>
        </p:spPr>
      </p:pic>
    </p:spTree>
    <p:extLst>
      <p:ext uri="{BB962C8B-B14F-4D97-AF65-F5344CB8AC3E}">
        <p14:creationId xmlns:p14="http://schemas.microsoft.com/office/powerpoint/2010/main" xmlns="" val="667200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7DC13A-DE78-4A9C-8ACE-43768B707AB6}"/>
              </a:ext>
            </a:extLst>
          </p:cNvPr>
          <p:cNvSpPr>
            <a:spLocks noGrp="1"/>
          </p:cNvSpPr>
          <p:nvPr>
            <p:ph type="title"/>
          </p:nvPr>
        </p:nvSpPr>
        <p:spPr>
          <a:xfrm>
            <a:off x="1446212" y="609600"/>
            <a:ext cx="9302752" cy="1331167"/>
          </a:xfrm>
        </p:spPr>
        <p:txBody>
          <a:bodyPr/>
          <a:lstStyle/>
          <a:p>
            <a:r>
              <a:rPr lang="en-US" dirty="0"/>
              <a:t>General Nutrient Management BMPs</a:t>
            </a:r>
          </a:p>
        </p:txBody>
      </p:sp>
      <p:sp>
        <p:nvSpPr>
          <p:cNvPr id="3" name="Text Placeholder 2">
            <a:extLst>
              <a:ext uri="{FF2B5EF4-FFF2-40B4-BE49-F238E27FC236}">
                <a16:creationId xmlns:a16="http://schemas.microsoft.com/office/drawing/2014/main" xmlns="" id="{7625F4FC-00C8-406F-8EA5-92F73E89E152}"/>
              </a:ext>
            </a:extLst>
          </p:cNvPr>
          <p:cNvSpPr>
            <a:spLocks noGrp="1"/>
          </p:cNvSpPr>
          <p:nvPr>
            <p:ph type="body" sz="half" idx="13"/>
          </p:nvPr>
        </p:nvSpPr>
        <p:spPr>
          <a:xfrm>
            <a:off x="1511560" y="1632858"/>
            <a:ext cx="9489232" cy="513184"/>
          </a:xfrm>
        </p:spPr>
        <p:txBody>
          <a:bodyPr>
            <a:normAutofit/>
          </a:bodyPr>
          <a:lstStyle/>
          <a:p>
            <a:r>
              <a:rPr lang="en-US" sz="1600" dirty="0"/>
              <a:t>A nutrient management plan should serve as the foundation for meeting crop nutrient needs</a:t>
            </a:r>
          </a:p>
        </p:txBody>
      </p:sp>
      <p:sp>
        <p:nvSpPr>
          <p:cNvPr id="4" name="Text Placeholder 3">
            <a:extLst>
              <a:ext uri="{FF2B5EF4-FFF2-40B4-BE49-F238E27FC236}">
                <a16:creationId xmlns:a16="http://schemas.microsoft.com/office/drawing/2014/main" xmlns="" id="{83660BCC-078E-49A4-8495-A8BD5C626DCA}"/>
              </a:ext>
            </a:extLst>
          </p:cNvPr>
          <p:cNvSpPr>
            <a:spLocks noGrp="1"/>
          </p:cNvSpPr>
          <p:nvPr>
            <p:ph type="body" sz="half" idx="2"/>
          </p:nvPr>
        </p:nvSpPr>
        <p:spPr>
          <a:xfrm>
            <a:off x="839129" y="2664044"/>
            <a:ext cx="10364452" cy="3316878"/>
          </a:xfrm>
        </p:spPr>
        <p:txBody>
          <a:bodyPr/>
          <a:lstStyle/>
          <a:p>
            <a:r>
              <a:rPr lang="en-US" dirty="0"/>
              <a:t>•Develop a yearly fertilizer plan for each field and crop.</a:t>
            </a:r>
          </a:p>
          <a:p>
            <a:r>
              <a:rPr lang="en-US" dirty="0"/>
              <a:t>•Test soil, plant tissues, and irrigation water.</a:t>
            </a:r>
          </a:p>
          <a:p>
            <a:r>
              <a:rPr lang="en-US" dirty="0"/>
              <a:t>•Analyze and credit nutrients from manure, compost, and biosolids.</a:t>
            </a:r>
          </a:p>
          <a:p>
            <a:r>
              <a:rPr lang="en-US" dirty="0"/>
              <a:t>•Establish realistic crop yield expectations.</a:t>
            </a:r>
          </a:p>
          <a:p>
            <a:r>
              <a:rPr lang="en-US" dirty="0"/>
              <a:t>•Keep fertilizer records.</a:t>
            </a:r>
          </a:p>
          <a:p>
            <a:r>
              <a:rPr lang="en-US" dirty="0"/>
              <a:t>•You can Utilize a crop consultant</a:t>
            </a:r>
          </a:p>
          <a:p>
            <a:r>
              <a:rPr lang="en-US" dirty="0"/>
              <a:t>•Manage irrigation application to avoid nutrient runoff and Soil leaching.</a:t>
            </a:r>
          </a:p>
          <a:p>
            <a:endParaRPr lang="en-US" dirty="0"/>
          </a:p>
        </p:txBody>
      </p:sp>
    </p:spTree>
    <p:extLst>
      <p:ext uri="{BB962C8B-B14F-4D97-AF65-F5344CB8AC3E}">
        <p14:creationId xmlns:p14="http://schemas.microsoft.com/office/powerpoint/2010/main" xmlns="" val="1292438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23D46-651B-43C6-852C-50D4A1B8370E}"/>
              </a:ext>
            </a:extLst>
          </p:cNvPr>
          <p:cNvSpPr>
            <a:spLocks noGrp="1"/>
          </p:cNvSpPr>
          <p:nvPr>
            <p:ph type="title"/>
          </p:nvPr>
        </p:nvSpPr>
        <p:spPr/>
        <p:txBody>
          <a:bodyPr/>
          <a:lstStyle/>
          <a:p>
            <a:r>
              <a:rPr lang="fr-FR" dirty="0"/>
              <a:t>NUTRIENT MANAGEMENT</a:t>
            </a:r>
            <a:br>
              <a:rPr lang="fr-FR" dirty="0"/>
            </a:br>
            <a:endParaRPr lang="en-US" dirty="0"/>
          </a:p>
        </p:txBody>
      </p:sp>
      <p:sp>
        <p:nvSpPr>
          <p:cNvPr id="3" name="Text Placeholder 2">
            <a:extLst>
              <a:ext uri="{FF2B5EF4-FFF2-40B4-BE49-F238E27FC236}">
                <a16:creationId xmlns:a16="http://schemas.microsoft.com/office/drawing/2014/main" xmlns="" id="{DBC812EB-9D0C-4CC1-B0D6-F08AAE443EBF}"/>
              </a:ext>
            </a:extLst>
          </p:cNvPr>
          <p:cNvSpPr>
            <a:spLocks noGrp="1"/>
          </p:cNvSpPr>
          <p:nvPr>
            <p:ph type="body" idx="1"/>
          </p:nvPr>
        </p:nvSpPr>
        <p:spPr/>
        <p:txBody>
          <a:bodyPr/>
          <a:lstStyle/>
          <a:p>
            <a:r>
              <a:rPr lang="en-US" dirty="0"/>
              <a:t>CODE 102</a:t>
            </a:r>
          </a:p>
        </p:txBody>
      </p:sp>
      <p:sp>
        <p:nvSpPr>
          <p:cNvPr id="4" name="Text Placeholder 3">
            <a:extLst>
              <a:ext uri="{FF2B5EF4-FFF2-40B4-BE49-F238E27FC236}">
                <a16:creationId xmlns:a16="http://schemas.microsoft.com/office/drawing/2014/main" xmlns="" id="{CDB0FF44-68F9-467E-A6BA-710EC60F1BA3}"/>
              </a:ext>
            </a:extLst>
          </p:cNvPr>
          <p:cNvSpPr>
            <a:spLocks noGrp="1"/>
          </p:cNvSpPr>
          <p:nvPr>
            <p:ph type="body" sz="half" idx="15"/>
          </p:nvPr>
        </p:nvSpPr>
        <p:spPr/>
        <p:txBody>
          <a:bodyPr/>
          <a:lstStyle/>
          <a:p>
            <a:r>
              <a:rPr lang="en-US" dirty="0"/>
              <a:t>Comprehensive Nutrient Management Plan - Written</a:t>
            </a:r>
          </a:p>
          <a:p>
            <a:r>
              <a:rPr lang="en-US" dirty="0"/>
              <a:t>In 2019 </a:t>
            </a:r>
          </a:p>
          <a:p>
            <a:r>
              <a:rPr lang="en-US" dirty="0"/>
              <a:t>HU-Livestock Operation Greater Than 300 AU without Land Application</a:t>
            </a:r>
          </a:p>
          <a:p>
            <a:r>
              <a:rPr lang="en-US" dirty="0"/>
              <a:t>$8,553.36 </a:t>
            </a:r>
          </a:p>
          <a:p>
            <a:endParaRPr lang="en-US" dirty="0"/>
          </a:p>
        </p:txBody>
      </p:sp>
      <p:sp>
        <p:nvSpPr>
          <p:cNvPr id="5" name="Text Placeholder 4">
            <a:extLst>
              <a:ext uri="{FF2B5EF4-FFF2-40B4-BE49-F238E27FC236}">
                <a16:creationId xmlns:a16="http://schemas.microsoft.com/office/drawing/2014/main" xmlns="" id="{B4EC3032-037B-42BB-825D-4205F4A74F45}"/>
              </a:ext>
            </a:extLst>
          </p:cNvPr>
          <p:cNvSpPr>
            <a:spLocks noGrp="1"/>
          </p:cNvSpPr>
          <p:nvPr>
            <p:ph type="body" sz="quarter" idx="3"/>
          </p:nvPr>
        </p:nvSpPr>
        <p:spPr/>
        <p:txBody>
          <a:bodyPr/>
          <a:lstStyle/>
          <a:p>
            <a:r>
              <a:rPr lang="en-US" dirty="0"/>
              <a:t>CODE 104</a:t>
            </a:r>
          </a:p>
        </p:txBody>
      </p:sp>
      <p:sp>
        <p:nvSpPr>
          <p:cNvPr id="6" name="Text Placeholder 5">
            <a:extLst>
              <a:ext uri="{FF2B5EF4-FFF2-40B4-BE49-F238E27FC236}">
                <a16:creationId xmlns:a16="http://schemas.microsoft.com/office/drawing/2014/main" xmlns="" id="{D2B1AAF5-5010-42B1-BC0E-57A315C3B8FB}"/>
              </a:ext>
            </a:extLst>
          </p:cNvPr>
          <p:cNvSpPr>
            <a:spLocks noGrp="1"/>
          </p:cNvSpPr>
          <p:nvPr>
            <p:ph type="body" sz="half" idx="16"/>
          </p:nvPr>
        </p:nvSpPr>
        <p:spPr/>
        <p:txBody>
          <a:bodyPr/>
          <a:lstStyle/>
          <a:p>
            <a:r>
              <a:rPr lang="en-US" dirty="0"/>
              <a:t>Nutrient Management Plan - Written</a:t>
            </a:r>
          </a:p>
          <a:p>
            <a:r>
              <a:rPr lang="en-US" dirty="0"/>
              <a:t>CAP Plan</a:t>
            </a:r>
          </a:p>
          <a:p>
            <a:r>
              <a:rPr lang="en-US" dirty="0"/>
              <a:t>In 2019</a:t>
            </a:r>
          </a:p>
          <a:p>
            <a:r>
              <a:rPr lang="en-US" dirty="0"/>
              <a:t>HU-Nutrient Management CAP Greater Than 300 Acres (Not part of a CNMP)</a:t>
            </a:r>
          </a:p>
          <a:p>
            <a:r>
              <a:rPr lang="en-US" dirty="0"/>
              <a:t>$3,592.42 </a:t>
            </a:r>
          </a:p>
          <a:p>
            <a:endParaRPr lang="en-US" dirty="0"/>
          </a:p>
        </p:txBody>
      </p:sp>
      <p:sp>
        <p:nvSpPr>
          <p:cNvPr id="7" name="Text Placeholder 6">
            <a:extLst>
              <a:ext uri="{FF2B5EF4-FFF2-40B4-BE49-F238E27FC236}">
                <a16:creationId xmlns:a16="http://schemas.microsoft.com/office/drawing/2014/main" xmlns="" id="{F0389CB6-3A2C-40DE-98DF-EE090C481371}"/>
              </a:ext>
            </a:extLst>
          </p:cNvPr>
          <p:cNvSpPr>
            <a:spLocks noGrp="1"/>
          </p:cNvSpPr>
          <p:nvPr>
            <p:ph type="body" sz="quarter" idx="13"/>
          </p:nvPr>
        </p:nvSpPr>
        <p:spPr/>
        <p:txBody>
          <a:bodyPr/>
          <a:lstStyle/>
          <a:p>
            <a:r>
              <a:rPr lang="en-US" dirty="0"/>
              <a:t>CODE 590</a:t>
            </a:r>
          </a:p>
        </p:txBody>
      </p:sp>
      <p:sp>
        <p:nvSpPr>
          <p:cNvPr id="8" name="Text Placeholder 7">
            <a:extLst>
              <a:ext uri="{FF2B5EF4-FFF2-40B4-BE49-F238E27FC236}">
                <a16:creationId xmlns:a16="http://schemas.microsoft.com/office/drawing/2014/main" xmlns="" id="{B888D520-4DDA-4A9D-923F-ED6E2AE9730B}"/>
              </a:ext>
            </a:extLst>
          </p:cNvPr>
          <p:cNvSpPr>
            <a:spLocks noGrp="1"/>
          </p:cNvSpPr>
          <p:nvPr>
            <p:ph type="body" sz="half" idx="17"/>
          </p:nvPr>
        </p:nvSpPr>
        <p:spPr/>
        <p:txBody>
          <a:bodyPr/>
          <a:lstStyle/>
          <a:p>
            <a:r>
              <a:rPr lang="en-US" dirty="0"/>
              <a:t>Nutrient Management</a:t>
            </a:r>
          </a:p>
          <a:p>
            <a:r>
              <a:rPr lang="en-US" dirty="0"/>
              <a:t>In 2019</a:t>
            </a:r>
          </a:p>
          <a:p>
            <a:r>
              <a:rPr lang="en-US" dirty="0"/>
              <a:t>HU-Basic NM (Non-Organic/Organic)</a:t>
            </a:r>
          </a:p>
          <a:p>
            <a:r>
              <a:rPr lang="en-US" dirty="0"/>
              <a:t>$7.05 per acres</a:t>
            </a:r>
          </a:p>
        </p:txBody>
      </p:sp>
      <p:pic>
        <p:nvPicPr>
          <p:cNvPr id="10" name="Picture 9" descr="A herd of cattle standing on top of a wire fence&#10;&#10;Description generated with high confidence">
            <a:extLst>
              <a:ext uri="{FF2B5EF4-FFF2-40B4-BE49-F238E27FC236}">
                <a16:creationId xmlns:a16="http://schemas.microsoft.com/office/drawing/2014/main" xmlns="" id="{BB7B639C-980E-404A-BF2B-37D4A5BE8522}"/>
              </a:ext>
            </a:extLst>
          </p:cNvPr>
          <p:cNvPicPr>
            <a:picLocks noChangeAspect="1"/>
          </p:cNvPicPr>
          <p:nvPr/>
        </p:nvPicPr>
        <p:blipFill>
          <a:blip r:embed="rId2"/>
          <a:stretch>
            <a:fillRect/>
          </a:stretch>
        </p:blipFill>
        <p:spPr>
          <a:xfrm>
            <a:off x="8921621" y="397668"/>
            <a:ext cx="2961541" cy="1969425"/>
          </a:xfrm>
          <a:prstGeom prst="rect">
            <a:avLst/>
          </a:prstGeom>
        </p:spPr>
      </p:pic>
      <p:pic>
        <p:nvPicPr>
          <p:cNvPr id="14" name="Picture 13" descr="A picture containing clothing&#10;&#10;Description generated with very high confidence">
            <a:extLst>
              <a:ext uri="{FF2B5EF4-FFF2-40B4-BE49-F238E27FC236}">
                <a16:creationId xmlns:a16="http://schemas.microsoft.com/office/drawing/2014/main" xmlns="" id="{534BD76D-6B2C-43B7-AA84-D15DAA5286A4}"/>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22422" y="4873673"/>
            <a:ext cx="1854461" cy="1692195"/>
          </a:xfrm>
          <a:prstGeom prst="rect">
            <a:avLst/>
          </a:prstGeom>
        </p:spPr>
      </p:pic>
    </p:spTree>
    <p:extLst>
      <p:ext uri="{BB962C8B-B14F-4D97-AF65-F5344CB8AC3E}">
        <p14:creationId xmlns:p14="http://schemas.microsoft.com/office/powerpoint/2010/main" xmlns="" val="4129716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9264A0-40F1-467B-8281-5EDE14913D0C}"/>
              </a:ext>
            </a:extLst>
          </p:cNvPr>
          <p:cNvSpPr>
            <a:spLocks noGrp="1"/>
          </p:cNvSpPr>
          <p:nvPr>
            <p:ph type="title"/>
          </p:nvPr>
        </p:nvSpPr>
        <p:spPr>
          <a:xfrm>
            <a:off x="913776" y="618517"/>
            <a:ext cx="6672886" cy="1596177"/>
          </a:xfrm>
        </p:spPr>
        <p:txBody>
          <a:bodyPr vert="horz" lIns="91440" tIns="45720" rIns="91440" bIns="45720" rtlCol="0" anchor="ctr">
            <a:normAutofit/>
          </a:bodyPr>
          <a:lstStyle/>
          <a:p>
            <a:r>
              <a:rPr lang="en-US" dirty="0"/>
              <a:t>Irrigation Management</a:t>
            </a:r>
          </a:p>
        </p:txBody>
      </p:sp>
      <p:sp>
        <p:nvSpPr>
          <p:cNvPr id="3" name="Content Placeholder 2">
            <a:extLst>
              <a:ext uri="{FF2B5EF4-FFF2-40B4-BE49-F238E27FC236}">
                <a16:creationId xmlns:a16="http://schemas.microsoft.com/office/drawing/2014/main" xmlns="" id="{0F86ABB6-DED3-4B27-A56B-33EF5371B588}"/>
              </a:ext>
            </a:extLst>
          </p:cNvPr>
          <p:cNvSpPr>
            <a:spLocks noGrp="1"/>
          </p:cNvSpPr>
          <p:nvPr>
            <p:ph sz="quarter" idx="13"/>
          </p:nvPr>
        </p:nvSpPr>
        <p:spPr>
          <a:xfrm>
            <a:off x="913774" y="2367092"/>
            <a:ext cx="6672887" cy="3424107"/>
          </a:xfrm>
        </p:spPr>
        <p:txBody>
          <a:bodyPr vert="horz" lIns="91440" tIns="45720" rIns="91440" bIns="45720" rtlCol="0">
            <a:normAutofit/>
          </a:bodyPr>
          <a:lstStyle/>
          <a:p>
            <a:pPr>
              <a:lnSpc>
                <a:spcPct val="110000"/>
              </a:lnSpc>
            </a:pPr>
            <a:r>
              <a:rPr lang="en-US" sz="1600"/>
              <a:t>Proper irrigation management provides adequate moisture to crops while helping keep water, soil sediments, and nutrients in the field. </a:t>
            </a:r>
          </a:p>
          <a:p>
            <a:pPr>
              <a:lnSpc>
                <a:spcPct val="110000"/>
              </a:lnSpc>
            </a:pPr>
            <a:endParaRPr lang="en-US" sz="1600"/>
          </a:p>
          <a:p>
            <a:pPr>
              <a:lnSpc>
                <a:spcPct val="110000"/>
              </a:lnSpc>
            </a:pPr>
            <a:r>
              <a:rPr lang="en-US" sz="1600"/>
              <a:t>Nitrate-nitrogen (NO3– – N) from fertilizer is extremely soluble and moves readily with irrigation water. </a:t>
            </a:r>
          </a:p>
          <a:p>
            <a:pPr>
              <a:lnSpc>
                <a:spcPct val="110000"/>
              </a:lnSpc>
            </a:pPr>
            <a:endParaRPr lang="en-US" sz="1600"/>
          </a:p>
          <a:p>
            <a:pPr>
              <a:lnSpc>
                <a:spcPct val="110000"/>
              </a:lnSpc>
            </a:pPr>
            <a:r>
              <a:rPr lang="en-US" sz="1600"/>
              <a:t>Phosphorus is relatively insoluble in water but is attached to soil sediments that may be carried away by irrigation water. </a:t>
            </a:r>
          </a:p>
        </p:txBody>
      </p:sp>
      <p:pic>
        <p:nvPicPr>
          <p:cNvPr id="10" name="Content Placeholder 9" descr="A close up of a spider&#10;&#10;Description generated with very high confidence">
            <a:extLst>
              <a:ext uri="{FF2B5EF4-FFF2-40B4-BE49-F238E27FC236}">
                <a16:creationId xmlns:a16="http://schemas.microsoft.com/office/drawing/2014/main" xmlns="" id="{E2DC5AF3-FA2C-47AB-99C2-E47B449B1BA7}"/>
              </a:ext>
            </a:extLst>
          </p:cNvPr>
          <p:cNvPicPr>
            <a:picLocks noGrp="1" noChangeAspect="1"/>
          </p:cNvPicPr>
          <p:nvPr>
            <p:ph sz="quarter" idx="14"/>
          </p:nvPr>
        </p:nvPicPr>
        <p:blipFill rotWithShape="1">
          <a:blip r:embed="rId2"/>
          <a:srcRect l="30564" r="29816" b="-1"/>
          <a:stretch/>
        </p:blipFill>
        <p:spPr>
          <a:xfrm>
            <a:off x="8121445" y="10"/>
            <a:ext cx="4070555" cy="6857990"/>
          </a:xfrm>
          <a:prstGeom prst="rect">
            <a:avLst/>
          </a:prstGeom>
        </p:spPr>
      </p:pic>
    </p:spTree>
    <p:extLst>
      <p:ext uri="{BB962C8B-B14F-4D97-AF65-F5344CB8AC3E}">
        <p14:creationId xmlns:p14="http://schemas.microsoft.com/office/powerpoint/2010/main" xmlns="" val="3815422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38867B-F7D3-4E17-AA1B-49A45873FAC6}"/>
              </a:ext>
            </a:extLst>
          </p:cNvPr>
          <p:cNvSpPr>
            <a:spLocks noGrp="1"/>
          </p:cNvSpPr>
          <p:nvPr>
            <p:ph type="title"/>
          </p:nvPr>
        </p:nvSpPr>
        <p:spPr/>
        <p:txBody>
          <a:bodyPr/>
          <a:lstStyle/>
          <a:p>
            <a:r>
              <a:rPr lang="en-US" dirty="0"/>
              <a:t>Irrigation Water Management (IWM)</a:t>
            </a:r>
            <a:br>
              <a:rPr lang="en-US" dirty="0"/>
            </a:br>
            <a:r>
              <a:rPr lang="en-US" dirty="0"/>
              <a:t>CODE 449</a:t>
            </a:r>
            <a:br>
              <a:rPr lang="en-US" dirty="0"/>
            </a:br>
            <a:endParaRPr lang="en-US" dirty="0"/>
          </a:p>
        </p:txBody>
      </p:sp>
      <p:sp>
        <p:nvSpPr>
          <p:cNvPr id="3" name="Text Placeholder 2">
            <a:extLst>
              <a:ext uri="{FF2B5EF4-FFF2-40B4-BE49-F238E27FC236}">
                <a16:creationId xmlns:a16="http://schemas.microsoft.com/office/drawing/2014/main" xmlns="" id="{E47EEBD4-467C-44B6-98FC-21F26BA9BC3C}"/>
              </a:ext>
            </a:extLst>
          </p:cNvPr>
          <p:cNvSpPr>
            <a:spLocks noGrp="1"/>
          </p:cNvSpPr>
          <p:nvPr>
            <p:ph type="body" idx="1"/>
          </p:nvPr>
        </p:nvSpPr>
        <p:spPr/>
        <p:txBody>
          <a:bodyPr/>
          <a:lstStyle/>
          <a:p>
            <a:r>
              <a:rPr lang="en-US" dirty="0"/>
              <a:t>Basic </a:t>
            </a:r>
          </a:p>
        </p:txBody>
      </p:sp>
      <p:sp>
        <p:nvSpPr>
          <p:cNvPr id="4" name="Text Placeholder 3">
            <a:extLst>
              <a:ext uri="{FF2B5EF4-FFF2-40B4-BE49-F238E27FC236}">
                <a16:creationId xmlns:a16="http://schemas.microsoft.com/office/drawing/2014/main" xmlns="" id="{4906546F-C54B-4169-8489-505A735632EF}"/>
              </a:ext>
            </a:extLst>
          </p:cNvPr>
          <p:cNvSpPr>
            <a:spLocks noGrp="1"/>
          </p:cNvSpPr>
          <p:nvPr>
            <p:ph type="body" sz="half" idx="15"/>
          </p:nvPr>
        </p:nvSpPr>
        <p:spPr/>
        <p:txBody>
          <a:bodyPr/>
          <a:lstStyle/>
          <a:p>
            <a:r>
              <a:rPr lang="en-US" dirty="0"/>
              <a:t>Basic IWM &lt;= 30 acres $19.60 AC</a:t>
            </a:r>
          </a:p>
          <a:p>
            <a:r>
              <a:rPr lang="en-US" dirty="0"/>
              <a:t>HU-Basic IWM &lt;= 30 acres $28.51 AC</a:t>
            </a:r>
          </a:p>
          <a:p>
            <a:r>
              <a:rPr lang="en-US" dirty="0"/>
              <a:t>Basic IWM &gt; 30 acres $7.06 AC</a:t>
            </a:r>
          </a:p>
          <a:p>
            <a:r>
              <a:rPr lang="en-US" dirty="0"/>
              <a:t>HU-Basic IWM &gt; 30 acres $10.28 AC </a:t>
            </a:r>
          </a:p>
          <a:p>
            <a:endParaRPr lang="en-US" dirty="0"/>
          </a:p>
          <a:p>
            <a:endParaRPr lang="en-US" dirty="0"/>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xmlns="" id="{98890276-2636-437B-A995-936E9C5B6412}"/>
              </a:ext>
            </a:extLst>
          </p:cNvPr>
          <p:cNvSpPr>
            <a:spLocks noGrp="1"/>
          </p:cNvSpPr>
          <p:nvPr>
            <p:ph type="body" sz="quarter" idx="3"/>
          </p:nvPr>
        </p:nvSpPr>
        <p:spPr/>
        <p:txBody>
          <a:bodyPr/>
          <a:lstStyle/>
          <a:p>
            <a:r>
              <a:rPr lang="en-US" dirty="0"/>
              <a:t>Intermediate </a:t>
            </a:r>
          </a:p>
        </p:txBody>
      </p:sp>
      <p:sp>
        <p:nvSpPr>
          <p:cNvPr id="6" name="Text Placeholder 5">
            <a:extLst>
              <a:ext uri="{FF2B5EF4-FFF2-40B4-BE49-F238E27FC236}">
                <a16:creationId xmlns:a16="http://schemas.microsoft.com/office/drawing/2014/main" xmlns="" id="{6E62BECD-DDD6-4554-860B-8E1371D011C1}"/>
              </a:ext>
            </a:extLst>
          </p:cNvPr>
          <p:cNvSpPr>
            <a:spLocks noGrp="1"/>
          </p:cNvSpPr>
          <p:nvPr>
            <p:ph type="body" sz="half" idx="16"/>
          </p:nvPr>
        </p:nvSpPr>
        <p:spPr/>
        <p:txBody>
          <a:bodyPr>
            <a:normAutofit/>
          </a:bodyPr>
          <a:lstStyle/>
          <a:p>
            <a:r>
              <a:rPr lang="en-US" dirty="0"/>
              <a:t>Intermediate IWM &lt;= 30 acre $26.13 </a:t>
            </a:r>
          </a:p>
          <a:p>
            <a:r>
              <a:rPr lang="en-US" dirty="0"/>
              <a:t>HU-Intermediate IWM &lt;= 30 acres $38.01</a:t>
            </a:r>
          </a:p>
          <a:p>
            <a:r>
              <a:rPr lang="en-US" dirty="0"/>
              <a:t>Intermediate IWM &gt; 30 acres $9.03</a:t>
            </a:r>
          </a:p>
          <a:p>
            <a:r>
              <a:rPr lang="en-US" dirty="0"/>
              <a:t>HU-Intermediate IWM &gt; 30 acres $13.13</a:t>
            </a:r>
          </a:p>
          <a:p>
            <a:endParaRPr lang="en-US" dirty="0"/>
          </a:p>
        </p:txBody>
      </p:sp>
      <p:sp>
        <p:nvSpPr>
          <p:cNvPr id="7" name="Text Placeholder 6">
            <a:extLst>
              <a:ext uri="{FF2B5EF4-FFF2-40B4-BE49-F238E27FC236}">
                <a16:creationId xmlns:a16="http://schemas.microsoft.com/office/drawing/2014/main" xmlns="" id="{24555FF6-BD35-4D09-9975-AA9BE89E86BE}"/>
              </a:ext>
            </a:extLst>
          </p:cNvPr>
          <p:cNvSpPr>
            <a:spLocks noGrp="1"/>
          </p:cNvSpPr>
          <p:nvPr>
            <p:ph type="body" sz="quarter" idx="13"/>
          </p:nvPr>
        </p:nvSpPr>
        <p:spPr/>
        <p:txBody>
          <a:bodyPr/>
          <a:lstStyle/>
          <a:p>
            <a:r>
              <a:rPr lang="en-US" dirty="0"/>
              <a:t>Advanced</a:t>
            </a:r>
          </a:p>
        </p:txBody>
      </p:sp>
      <p:sp>
        <p:nvSpPr>
          <p:cNvPr id="8" name="Text Placeholder 7">
            <a:extLst>
              <a:ext uri="{FF2B5EF4-FFF2-40B4-BE49-F238E27FC236}">
                <a16:creationId xmlns:a16="http://schemas.microsoft.com/office/drawing/2014/main" xmlns="" id="{61607B67-E50E-4331-9B42-9BFF408522E0}"/>
              </a:ext>
            </a:extLst>
          </p:cNvPr>
          <p:cNvSpPr>
            <a:spLocks noGrp="1"/>
          </p:cNvSpPr>
          <p:nvPr>
            <p:ph type="body" sz="half" idx="17"/>
          </p:nvPr>
        </p:nvSpPr>
        <p:spPr/>
        <p:txBody>
          <a:bodyPr>
            <a:normAutofit/>
          </a:bodyPr>
          <a:lstStyle/>
          <a:p>
            <a:r>
              <a:rPr lang="en-US" dirty="0"/>
              <a:t>Advanced IWM &lt;= 30 acres $32.67</a:t>
            </a:r>
          </a:p>
          <a:p>
            <a:r>
              <a:rPr lang="en-US" dirty="0"/>
              <a:t>HU-Advanced IWM &lt;= 30 acres $47.52</a:t>
            </a:r>
          </a:p>
          <a:p>
            <a:r>
              <a:rPr lang="en-US" dirty="0"/>
              <a:t>Advanced IWM &gt; 30 acres $10.99</a:t>
            </a:r>
          </a:p>
          <a:p>
            <a:r>
              <a:rPr lang="en-US" dirty="0"/>
              <a:t>HU-Advanced IWM &gt; 30 acres $15.99</a:t>
            </a:r>
          </a:p>
          <a:p>
            <a:endParaRPr lang="en-US" dirty="0"/>
          </a:p>
        </p:txBody>
      </p:sp>
    </p:spTree>
    <p:extLst>
      <p:ext uri="{BB962C8B-B14F-4D97-AF65-F5344CB8AC3E}">
        <p14:creationId xmlns:p14="http://schemas.microsoft.com/office/powerpoint/2010/main" xmlns="" val="445982655"/>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TM04033925[[fn=Droplet]]</Template>
  <TotalTime>370</TotalTime>
  <Words>996</Words>
  <Application>Microsoft Office PowerPoint</Application>
  <PresentationFormat>Custom</PresentationFormat>
  <Paragraphs>109</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Droplet</vt:lpstr>
      <vt:lpstr>EQIP incentives to implement water quality BMPs</vt:lpstr>
      <vt:lpstr>Protecting water quality  with BMPS </vt:lpstr>
      <vt:lpstr>Nutrient pollution comes from a variety of sources including wastewater, urban stormwater, landscape runoff, and agriculture.</vt:lpstr>
      <vt:lpstr>WHAT HELP IS AVAILABLE FOR PRODUCERS TO ADOPT BMPS? </vt:lpstr>
      <vt:lpstr>Nutrient &amp; Fertilizer Management Facts</vt:lpstr>
      <vt:lpstr>General Nutrient Management BMPs</vt:lpstr>
      <vt:lpstr>NUTRIENT MANAGEMENT </vt:lpstr>
      <vt:lpstr>Irrigation Management</vt:lpstr>
      <vt:lpstr>Irrigation Water Management (IWM) CODE 449 </vt:lpstr>
      <vt:lpstr>IWM Tools</vt:lpstr>
      <vt:lpstr>Soil &amp; Erosion Management</vt:lpstr>
      <vt:lpstr>What's In our tool Box for Soil Erosion </vt:lpstr>
      <vt:lpstr>Slide 13</vt:lpstr>
      <vt:lpstr>Manure Management</vt:lpstr>
      <vt:lpstr>Waste Management Systems:  a variety Of practices </vt:lpstr>
      <vt:lpstr>Wetland Development or Restoration Wetlands are a key link in watershed management. The role that they play in our watersheds is critical to protecting water quality  </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EQIP incentives to implement water quality BMPs</dc:title>
  <dc:creator>Cindy Einspahr</dc:creator>
  <cp:lastModifiedBy>casey</cp:lastModifiedBy>
  <cp:revision>35</cp:revision>
  <dcterms:created xsi:type="dcterms:W3CDTF">2019-02-11T17:11:03Z</dcterms:created>
  <dcterms:modified xsi:type="dcterms:W3CDTF">2019-03-05T22:18:45Z</dcterms:modified>
</cp:coreProperties>
</file>