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54" r:id="rId2"/>
    <p:sldId id="530" r:id="rId3"/>
    <p:sldId id="532" r:id="rId4"/>
    <p:sldId id="533" r:id="rId5"/>
    <p:sldId id="534" r:id="rId6"/>
    <p:sldId id="535" r:id="rId7"/>
    <p:sldId id="295" r:id="rId8"/>
    <p:sldId id="432" r:id="rId9"/>
    <p:sldId id="529" r:id="rId10"/>
    <p:sldId id="304" r:id="rId11"/>
    <p:sldId id="307" r:id="rId12"/>
    <p:sldId id="301" r:id="rId13"/>
    <p:sldId id="536" r:id="rId14"/>
    <p:sldId id="537" r:id="rId15"/>
    <p:sldId id="531" r:id="rId16"/>
    <p:sldId id="544" r:id="rId17"/>
    <p:sldId id="539" r:id="rId18"/>
    <p:sldId id="546" r:id="rId19"/>
    <p:sldId id="540" r:id="rId20"/>
    <p:sldId id="541" r:id="rId21"/>
    <p:sldId id="542" r:id="rId22"/>
    <p:sldId id="543" r:id="rId23"/>
    <p:sldId id="545" r:id="rId24"/>
    <p:sldId id="54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8"/>
    <p:restoredTop sz="82143"/>
  </p:normalViewPr>
  <p:slideViewPr>
    <p:cSldViewPr snapToGrid="0" snapToObjects="1">
      <p:cViewPr varScale="1">
        <p:scale>
          <a:sx n="81" d="100"/>
          <a:sy n="81" d="100"/>
        </p:scale>
        <p:origin x="10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tel\Documents\CU%20Denver%20-%20PhD\Dissertation%20Research\Collaborative%20Partnerships%20and%20Agreement%20for%20Water%20Resilience\DocumentCoding_sheets\Analysis\Phase%201_Data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tel\Documents\CU%20Denver%20-%20PhD\Dissertation%20Research\Collaborative%20Partnerships%20and%20Agreement%20for%20Water%20Resilience\DocumentCoding_sheets\Analysis\Phase%201_Data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tel\Documents\CU%20Denver%20-%20PhD\Dissertation%20Research\Collaborative%20Partnerships%20and%20Agreement%20for%20Water%20Resilience\DocumentCoding_sheets\Analysis\Phase%201_Data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tel\Documents\CU%20Denver%20-%20PhD\Dissertation%20Research\Collaborative%20Partnerships%20and%20Agreement%20for%20Water%20Resilience\DocumentCoding_sheets\Analysis\Phase%201_Data_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retel/Documents/CU%20Denver%20-%20PhD/Dissertation%20Research/Collaborative%20Partnerships%20and%20Agreement%20for%20Water%20Resilience/DocumentCoding_sheets/Analysis/Phase%201_Data_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tel\Documents\CU%20Denver%20-%20PhD\Dissertation%20Research\Collaborative%20Partnerships%20and%20Agreement%20for%20Water%20Resilience\DocumentCoding_sheets\Analysis\Phase%201_Data_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retel\Documents\CU%20Denver%20-%20PhD\Dissertation%20Research\Collaborative%20Partnerships%20and%20Agreement%20for%20Water%20Resilience\DocumentCoding_sheets\Analysis\Phase%201_Data_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Types of Collaboratives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'Types of Collab'!$G$17</c:f>
              <c:strCache>
                <c:ptCount val="1"/>
                <c:pt idx="0">
                  <c:v>No (0)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'Types of Collab'!$H$16:$Q$16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'Types of Collab'!$H$17:$Q$17</c:f>
              <c:numCache>
                <c:formatCode>General</c:formatCode>
                <c:ptCount val="10"/>
                <c:pt idx="0">
                  <c:v>6.25E-2</c:v>
                </c:pt>
                <c:pt idx="1">
                  <c:v>1.8867924528301886E-2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0.20212765957446807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0-FE4A-BB63-FCC0501E78E8}"/>
            </c:ext>
          </c:extLst>
        </c:ser>
        <c:ser>
          <c:idx val="1"/>
          <c:order val="1"/>
          <c:tx>
            <c:strRef>
              <c:f>'Types of Collab'!$G$18</c:f>
              <c:strCache>
                <c:ptCount val="1"/>
                <c:pt idx="0">
                  <c:v>Public - Private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'Types of Collab'!$H$16:$Q$16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'Types of Collab'!$H$18:$Q$18</c:f>
              <c:numCache>
                <c:formatCode>General</c:formatCode>
                <c:ptCount val="10"/>
                <c:pt idx="0">
                  <c:v>0.5</c:v>
                </c:pt>
                <c:pt idx="1">
                  <c:v>0.56603773584905659</c:v>
                </c:pt>
                <c:pt idx="2">
                  <c:v>0.45238095238095238</c:v>
                </c:pt>
                <c:pt idx="3">
                  <c:v>0.42105263157894735</c:v>
                </c:pt>
                <c:pt idx="4">
                  <c:v>0.58974358974358976</c:v>
                </c:pt>
                <c:pt idx="5">
                  <c:v>0.55737704918032782</c:v>
                </c:pt>
                <c:pt idx="6">
                  <c:v>0.47058823529411764</c:v>
                </c:pt>
                <c:pt idx="7">
                  <c:v>0.54838709677419351</c:v>
                </c:pt>
                <c:pt idx="8">
                  <c:v>0.61702127659574468</c:v>
                </c:pt>
                <c:pt idx="9">
                  <c:v>0.73770491803278693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0-FE4A-BB63-FCC0501E78E8}"/>
            </c:ext>
          </c:extLst>
        </c:ser>
        <c:ser>
          <c:idx val="2"/>
          <c:order val="2"/>
          <c:tx>
            <c:strRef>
              <c:f>'Types of Collab'!$G$19</c:f>
              <c:strCache>
                <c:ptCount val="1"/>
                <c:pt idx="0">
                  <c:v>Interagency-Municipal (2)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'Types of Collab'!$H$16:$Q$16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'Types of Collab'!$H$19:$Q$19</c:f>
              <c:numCache>
                <c:formatCode>General</c:formatCode>
                <c:ptCount val="10"/>
                <c:pt idx="0">
                  <c:v>0.3125</c:v>
                </c:pt>
                <c:pt idx="1">
                  <c:v>0.16981132075471697</c:v>
                </c:pt>
                <c:pt idx="2">
                  <c:v>0.35714285714285715</c:v>
                </c:pt>
                <c:pt idx="3">
                  <c:v>0.57894736842105265</c:v>
                </c:pt>
                <c:pt idx="4">
                  <c:v>0.23076923076923078</c:v>
                </c:pt>
                <c:pt idx="5">
                  <c:v>0.26229508196721313</c:v>
                </c:pt>
                <c:pt idx="6">
                  <c:v>0.25490196078431371</c:v>
                </c:pt>
                <c:pt idx="7">
                  <c:v>0.32258064516129031</c:v>
                </c:pt>
                <c:pt idx="8">
                  <c:v>7.4468085106382975E-2</c:v>
                </c:pt>
                <c:pt idx="9">
                  <c:v>0.14754098360655737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0-FE4A-BB63-FCC0501E78E8}"/>
            </c:ext>
          </c:extLst>
        </c:ser>
        <c:ser>
          <c:idx val="3"/>
          <c:order val="3"/>
          <c:tx>
            <c:strRef>
              <c:f>'Types of Collab'!$G$20</c:f>
              <c:strCache>
                <c:ptCount val="1"/>
                <c:pt idx="0">
                  <c:v>Intera-govt (Regional-county-state) (3)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'Types of Collab'!$H$16:$Q$16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'Types of Collab'!$H$20:$Q$20</c:f>
              <c:numCache>
                <c:formatCode>General</c:formatCode>
                <c:ptCount val="10"/>
                <c:pt idx="0">
                  <c:v>0.1875</c:v>
                </c:pt>
                <c:pt idx="1">
                  <c:v>0.15094339622641509</c:v>
                </c:pt>
                <c:pt idx="2">
                  <c:v>0.11904761904761904</c:v>
                </c:pt>
                <c:pt idx="3">
                  <c:v>0.71052631578947367</c:v>
                </c:pt>
                <c:pt idx="4">
                  <c:v>0.10256410256410256</c:v>
                </c:pt>
                <c:pt idx="5">
                  <c:v>0.19672131147540983</c:v>
                </c:pt>
                <c:pt idx="6">
                  <c:v>0.19607843137254902</c:v>
                </c:pt>
                <c:pt idx="7">
                  <c:v>0.11290322580645161</c:v>
                </c:pt>
                <c:pt idx="8">
                  <c:v>8.5106382978723402E-2</c:v>
                </c:pt>
                <c:pt idx="9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0-FE4A-BB63-FCC0501E78E8}"/>
            </c:ext>
          </c:extLst>
        </c:ser>
        <c:ser>
          <c:idx val="4"/>
          <c:order val="4"/>
          <c:tx>
            <c:strRef>
              <c:f>'Types of Collab'!$G$21</c:f>
              <c:strCache>
                <c:ptCount val="1"/>
                <c:pt idx="0">
                  <c:v>Intergovernmental (Fed) (4)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'Types of Collab'!$H$16:$Q$16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'Types of Collab'!$H$21:$Q$21</c:f>
              <c:numCache>
                <c:formatCode>General</c:formatCode>
                <c:ptCount val="10"/>
                <c:pt idx="0">
                  <c:v>6.25E-2</c:v>
                </c:pt>
                <c:pt idx="1">
                  <c:v>0.13207547169811321</c:v>
                </c:pt>
                <c:pt idx="2">
                  <c:v>9.5238095238095233E-2</c:v>
                </c:pt>
                <c:pt idx="3">
                  <c:v>0.21052631578947367</c:v>
                </c:pt>
                <c:pt idx="4">
                  <c:v>5.128205128205128E-2</c:v>
                </c:pt>
                <c:pt idx="5">
                  <c:v>3.2786885245901641E-2</c:v>
                </c:pt>
                <c:pt idx="6">
                  <c:v>9.8039215686274508E-2</c:v>
                </c:pt>
                <c:pt idx="7">
                  <c:v>8.0645161290322578E-2</c:v>
                </c:pt>
                <c:pt idx="8">
                  <c:v>4.2553191489361701E-2</c:v>
                </c:pt>
                <c:pt idx="9">
                  <c:v>8.1967213114754092E-2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80-FE4A-BB63-FCC0501E78E8}"/>
            </c:ext>
          </c:extLst>
        </c:ser>
        <c:ser>
          <c:idx val="5"/>
          <c:order val="5"/>
          <c:tx>
            <c:strRef>
              <c:f>'Types of Collab'!$G$22</c:f>
              <c:strCache>
                <c:ptCount val="1"/>
                <c:pt idx="0">
                  <c:v>Other (5)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'Types of Collab'!$H$16:$Q$16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'Types of Collab'!$H$22:$Q$22</c:f>
              <c:numCache>
                <c:formatCode>General</c:formatCode>
                <c:ptCount val="10"/>
                <c:pt idx="0">
                  <c:v>0</c:v>
                </c:pt>
                <c:pt idx="1">
                  <c:v>5.6603773584905662E-2</c:v>
                </c:pt>
                <c:pt idx="2">
                  <c:v>2.3809523809523808E-2</c:v>
                </c:pt>
                <c:pt idx="3">
                  <c:v>0</c:v>
                </c:pt>
                <c:pt idx="4">
                  <c:v>5.128205128205128E-2</c:v>
                </c:pt>
                <c:pt idx="5">
                  <c:v>0</c:v>
                </c:pt>
                <c:pt idx="6">
                  <c:v>1.9607843137254902E-2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80-FE4A-BB63-FCC0501E78E8}"/>
            </c:ext>
          </c:extLst>
        </c:ser>
        <c:ser>
          <c:idx val="6"/>
          <c:order val="6"/>
          <c:tx>
            <c:strRef>
              <c:f>'Types of Collab'!$G$23</c:f>
              <c:strCache>
                <c:ptCount val="1"/>
                <c:pt idx="0">
                  <c:v>Nonprofit, NGOs, Watershed Groups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'Types of Collab'!$H$16:$Q$16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'Types of Collab'!$H$23:$Q$23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2.3809523809523808E-2</c:v>
                </c:pt>
                <c:pt idx="4">
                  <c:v>5.128205128205128E-2</c:v>
                </c:pt>
                <c:pt idx="5">
                  <c:v>1.6393442622950821E-2</c:v>
                </c:pt>
                <c:pt idx="6">
                  <c:v>7.8431372549019607E-2</c:v>
                </c:pt>
                <c:pt idx="7">
                  <c:v>3.2258064516129031E-2</c:v>
                </c:pt>
                <c:pt idx="8">
                  <c:v>1.0638297872340425E-2</c:v>
                </c:pt>
                <c:pt idx="9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80-FE4A-BB63-FCC0501E7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184192"/>
        <c:axId val="1245457376"/>
      </c:barChart>
      <c:catAx>
        <c:axId val="124318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57376"/>
        <c:crosses val="autoZero"/>
        <c:auto val="1"/>
        <c:lblAlgn val="ctr"/>
        <c:lblOffset val="100"/>
        <c:noMultiLvlLbl val="0"/>
      </c:catAx>
      <c:valAx>
        <c:axId val="124545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DOCS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1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</a:t>
            </a:r>
            <a:r>
              <a:rPr lang="en-US" baseline="0"/>
              <a:t> Systems (Societal/Agency)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'Water Systems'!$E$18</c:f>
              <c:strCache>
                <c:ptCount val="1"/>
                <c:pt idx="0">
                  <c:v>Water Supply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Systems'!$F$18:$O$18</c:f>
              <c:numCache>
                <c:formatCode>General</c:formatCode>
                <c:ptCount val="10"/>
                <c:pt idx="0">
                  <c:v>0.4375</c:v>
                </c:pt>
                <c:pt idx="1">
                  <c:v>0.18867924528301888</c:v>
                </c:pt>
                <c:pt idx="2">
                  <c:v>0.16666666666666666</c:v>
                </c:pt>
                <c:pt idx="3">
                  <c:v>0.21052631578947367</c:v>
                </c:pt>
                <c:pt idx="4">
                  <c:v>0</c:v>
                </c:pt>
                <c:pt idx="5">
                  <c:v>0.13114754098360656</c:v>
                </c:pt>
                <c:pt idx="6">
                  <c:v>0.29411764705882354</c:v>
                </c:pt>
                <c:pt idx="7">
                  <c:v>0.5161290322580645</c:v>
                </c:pt>
                <c:pt idx="8">
                  <c:v>0.28723404255319152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E-FB4F-87F7-877CBD0CBF0D}"/>
            </c:ext>
          </c:extLst>
        </c:ser>
        <c:ser>
          <c:idx val="1"/>
          <c:order val="1"/>
          <c:tx>
            <c:strRef>
              <c:f>'Water Systems'!$E$19</c:f>
              <c:strCache>
                <c:ptCount val="1"/>
                <c:pt idx="0">
                  <c:v>Water Use/Demand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Systems'!$F$19:$O$19</c:f>
              <c:numCache>
                <c:formatCode>General</c:formatCode>
                <c:ptCount val="10"/>
                <c:pt idx="0">
                  <c:v>0.10416666666666667</c:v>
                </c:pt>
                <c:pt idx="1">
                  <c:v>9.4339622641509441E-2</c:v>
                </c:pt>
                <c:pt idx="2">
                  <c:v>0.19047619047619047</c:v>
                </c:pt>
                <c:pt idx="3">
                  <c:v>2.6315789473684209E-2</c:v>
                </c:pt>
                <c:pt idx="4">
                  <c:v>5.128205128205128E-2</c:v>
                </c:pt>
                <c:pt idx="5">
                  <c:v>1.6393442622950821E-2</c:v>
                </c:pt>
                <c:pt idx="6">
                  <c:v>0.17647058823529413</c:v>
                </c:pt>
                <c:pt idx="7">
                  <c:v>0.24193548387096775</c:v>
                </c:pt>
                <c:pt idx="8">
                  <c:v>6.3829787234042548E-2</c:v>
                </c:pt>
                <c:pt idx="9">
                  <c:v>0.4098360655737705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E-FB4F-87F7-877CBD0CBF0D}"/>
            </c:ext>
          </c:extLst>
        </c:ser>
        <c:ser>
          <c:idx val="2"/>
          <c:order val="2"/>
          <c:tx>
            <c:strRef>
              <c:f>'Water Systems'!$E$20</c:f>
              <c:strCache>
                <c:ptCount val="1"/>
                <c:pt idx="0">
                  <c:v>Water Sharing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Systems'!$F$20:$O$20</c:f>
              <c:numCache>
                <c:formatCode>General</c:formatCode>
                <c:ptCount val="10"/>
                <c:pt idx="0">
                  <c:v>0.10416666666666667</c:v>
                </c:pt>
                <c:pt idx="1">
                  <c:v>3.7735849056603772E-2</c:v>
                </c:pt>
                <c:pt idx="2">
                  <c:v>0.45238095238095238</c:v>
                </c:pt>
                <c:pt idx="3">
                  <c:v>0.36842105263157893</c:v>
                </c:pt>
                <c:pt idx="4">
                  <c:v>0.35897435897435898</c:v>
                </c:pt>
                <c:pt idx="5">
                  <c:v>0.36065573770491804</c:v>
                </c:pt>
                <c:pt idx="6">
                  <c:v>0.13725490196078433</c:v>
                </c:pt>
                <c:pt idx="7">
                  <c:v>9.6774193548387094E-2</c:v>
                </c:pt>
                <c:pt idx="8">
                  <c:v>0.27659574468085107</c:v>
                </c:pt>
                <c:pt idx="9">
                  <c:v>0.18032786885245902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E-FB4F-87F7-877CBD0CBF0D}"/>
            </c:ext>
          </c:extLst>
        </c:ser>
        <c:ser>
          <c:idx val="3"/>
          <c:order val="3"/>
          <c:tx>
            <c:strRef>
              <c:f>'Water Systems'!$E$21</c:f>
              <c:strCache>
                <c:ptCount val="1"/>
                <c:pt idx="0">
                  <c:v>Water Infrastructure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Systems'!$F$21:$O$21</c:f>
              <c:numCache>
                <c:formatCode>General</c:formatCode>
                <c:ptCount val="10"/>
                <c:pt idx="0">
                  <c:v>0.25</c:v>
                </c:pt>
                <c:pt idx="1">
                  <c:v>0.41509433962264153</c:v>
                </c:pt>
                <c:pt idx="2">
                  <c:v>0.42857142857142855</c:v>
                </c:pt>
                <c:pt idx="3">
                  <c:v>0.26315789473684209</c:v>
                </c:pt>
                <c:pt idx="4">
                  <c:v>0.33333333333333331</c:v>
                </c:pt>
                <c:pt idx="5">
                  <c:v>0.57377049180327866</c:v>
                </c:pt>
                <c:pt idx="6">
                  <c:v>0.35294117647058826</c:v>
                </c:pt>
                <c:pt idx="7">
                  <c:v>0.37096774193548387</c:v>
                </c:pt>
                <c:pt idx="8">
                  <c:v>0.42553191489361702</c:v>
                </c:pt>
                <c:pt idx="9">
                  <c:v>0.32786885245901637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4E-FB4F-87F7-877CBD0CBF0D}"/>
            </c:ext>
          </c:extLst>
        </c:ser>
        <c:ser>
          <c:idx val="4"/>
          <c:order val="4"/>
          <c:tx>
            <c:strRef>
              <c:f>'Water Systems'!$E$22</c:f>
              <c:strCache>
                <c:ptCount val="1"/>
                <c:pt idx="0">
                  <c:v>Water Rights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Systems'!$F$22:$O$22</c:f>
              <c:numCache>
                <c:formatCode>General</c:formatCode>
                <c:ptCount val="10"/>
                <c:pt idx="0">
                  <c:v>0.22916666666666666</c:v>
                </c:pt>
                <c:pt idx="1">
                  <c:v>0.33962264150943394</c:v>
                </c:pt>
                <c:pt idx="2">
                  <c:v>0.30952380952380953</c:v>
                </c:pt>
                <c:pt idx="3">
                  <c:v>5.2631578947368418E-2</c:v>
                </c:pt>
                <c:pt idx="4">
                  <c:v>0.17948717948717949</c:v>
                </c:pt>
                <c:pt idx="5">
                  <c:v>6.5573770491803282E-2</c:v>
                </c:pt>
                <c:pt idx="6">
                  <c:v>0.19607843137254902</c:v>
                </c:pt>
                <c:pt idx="7">
                  <c:v>0.11290322580645161</c:v>
                </c:pt>
                <c:pt idx="8">
                  <c:v>6.3829787234042548E-2</c:v>
                </c:pt>
                <c:pt idx="9">
                  <c:v>0.19672131147540983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4E-FB4F-87F7-877CBD0CBF0D}"/>
            </c:ext>
          </c:extLst>
        </c:ser>
        <c:ser>
          <c:idx val="5"/>
          <c:order val="5"/>
          <c:tx>
            <c:strRef>
              <c:f>'Water Systems'!$E$23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Systems'!$F$23:$O$23</c:f>
              <c:numCache>
                <c:formatCode>General</c:formatCode>
                <c:ptCount val="10"/>
                <c:pt idx="0">
                  <c:v>6.25E-2</c:v>
                </c:pt>
                <c:pt idx="1">
                  <c:v>5.6603773584905662E-2</c:v>
                </c:pt>
                <c:pt idx="2">
                  <c:v>4.7619047619047616E-2</c:v>
                </c:pt>
                <c:pt idx="3">
                  <c:v>2.6315789473684209E-2</c:v>
                </c:pt>
                <c:pt idx="4">
                  <c:v>0.12820512820512819</c:v>
                </c:pt>
                <c:pt idx="5">
                  <c:v>3.2786885245901641E-2</c:v>
                </c:pt>
                <c:pt idx="6">
                  <c:v>1.9607843137254902E-2</c:v>
                </c:pt>
                <c:pt idx="7">
                  <c:v>0.12903225806451613</c:v>
                </c:pt>
                <c:pt idx="8">
                  <c:v>2.1276595744680851E-2</c:v>
                </c:pt>
                <c:pt idx="9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4E-FB4F-87F7-877CBD0CBF0D}"/>
            </c:ext>
          </c:extLst>
        </c:ser>
        <c:ser>
          <c:idx val="6"/>
          <c:order val="6"/>
          <c:tx>
            <c:strRef>
              <c:f>'Water Systems'!$E$24</c:f>
              <c:strCache>
                <c:ptCount val="1"/>
                <c:pt idx="0">
                  <c:v>Watershed/ Ecosystem Health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Systems'!$F$24:$O$24</c:f>
              <c:numCache>
                <c:formatCode>General</c:formatCode>
                <c:ptCount val="10"/>
                <c:pt idx="0">
                  <c:v>0</c:v>
                </c:pt>
                <c:pt idx="1">
                  <c:v>0.13207547169811321</c:v>
                </c:pt>
                <c:pt idx="2">
                  <c:v>0</c:v>
                </c:pt>
                <c:pt idx="3">
                  <c:v>7.8947368421052627E-2</c:v>
                </c:pt>
                <c:pt idx="4">
                  <c:v>0.10256410256410256</c:v>
                </c:pt>
                <c:pt idx="5">
                  <c:v>0</c:v>
                </c:pt>
                <c:pt idx="6">
                  <c:v>0.17647058823529413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4E-FB4F-87F7-877CBD0CBF0D}"/>
            </c:ext>
          </c:extLst>
        </c:ser>
        <c:ser>
          <c:idx val="7"/>
          <c:order val="7"/>
          <c:tx>
            <c:strRef>
              <c:f>'Water Systems'!$E$25</c:f>
              <c:strCache>
                <c:ptCount val="1"/>
                <c:pt idx="0">
                  <c:v>Stormwater Management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'Water Systems'!$F$17:$O$17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'Water Systems'!$F$25:$O$25</c:f>
              <c:numCache>
                <c:formatCode>General</c:formatCode>
                <c:ptCount val="10"/>
                <c:pt idx="0">
                  <c:v>0</c:v>
                </c:pt>
                <c:pt idx="1">
                  <c:v>0.11320754716981132</c:v>
                </c:pt>
                <c:pt idx="2">
                  <c:v>0</c:v>
                </c:pt>
                <c:pt idx="3">
                  <c:v>2.6315789473684209E-2</c:v>
                </c:pt>
                <c:pt idx="4">
                  <c:v>5.128205128205128E-2</c:v>
                </c:pt>
                <c:pt idx="5">
                  <c:v>0</c:v>
                </c:pt>
                <c:pt idx="6">
                  <c:v>0.13725490196078433</c:v>
                </c:pt>
                <c:pt idx="7">
                  <c:v>1.6129032258064516E-2</c:v>
                </c:pt>
                <c:pt idx="8">
                  <c:v>0</c:v>
                </c:pt>
                <c:pt idx="9">
                  <c:v>0.24590163934426229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4E-FB4F-87F7-877CBD0CB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173232"/>
        <c:axId val="1382573280"/>
      </c:barChart>
      <c:catAx>
        <c:axId val="1383173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73280"/>
        <c:crosses val="autoZero"/>
        <c:auto val="1"/>
        <c:lblAlgn val="ctr"/>
        <c:lblOffset val="100"/>
        <c:noMultiLvlLbl val="0"/>
      </c:catAx>
      <c:valAx>
        <c:axId val="138257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of Agreements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1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</a:t>
            </a:r>
            <a:r>
              <a:rPr lang="en-US" baseline="0"/>
              <a:t> S</a:t>
            </a:r>
            <a:r>
              <a:rPr lang="en-US"/>
              <a:t>upply Adequacy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'Supply Adequacy'!$F$11</c:f>
              <c:strCache>
                <c:ptCount val="1"/>
                <c:pt idx="0">
                  <c:v>No (0)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'Supply Adequacy'!$G$10:$P$10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'Supply Adequacy'!$G$11:$P$11</c:f>
              <c:numCache>
                <c:formatCode>General</c:formatCode>
                <c:ptCount val="10"/>
                <c:pt idx="0">
                  <c:v>0.39583333333333331</c:v>
                </c:pt>
                <c:pt idx="1">
                  <c:v>0.43396226415094341</c:v>
                </c:pt>
                <c:pt idx="2">
                  <c:v>0.59523809523809523</c:v>
                </c:pt>
                <c:pt idx="3">
                  <c:v>0.26315789473684209</c:v>
                </c:pt>
                <c:pt idx="4">
                  <c:v>0.4358974358974359</c:v>
                </c:pt>
                <c:pt idx="5">
                  <c:v>0.36065573770491804</c:v>
                </c:pt>
                <c:pt idx="6">
                  <c:v>0.52941176470588236</c:v>
                </c:pt>
                <c:pt idx="7">
                  <c:v>0.58064516129032262</c:v>
                </c:pt>
                <c:pt idx="8">
                  <c:v>0.47872340425531917</c:v>
                </c:pt>
                <c:pt idx="9">
                  <c:v>0.62295081967213117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7-4B4B-8402-F570326B803D}"/>
            </c:ext>
          </c:extLst>
        </c:ser>
        <c:ser>
          <c:idx val="1"/>
          <c:order val="1"/>
          <c:tx>
            <c:strRef>
              <c:f>'Supply Adequacy'!$F$12</c:f>
              <c:strCache>
                <c:ptCount val="1"/>
                <c:pt idx="0">
                  <c:v>Yes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'Supply Adequacy'!$G$10:$P$10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'Supply Adequacy'!$G$12:$P$12</c:f>
              <c:numCache>
                <c:formatCode>General</c:formatCode>
                <c:ptCount val="10"/>
                <c:pt idx="0">
                  <c:v>0.60416666666666663</c:v>
                </c:pt>
                <c:pt idx="1">
                  <c:v>0.56603773584905659</c:v>
                </c:pt>
                <c:pt idx="2">
                  <c:v>0.40476190476190477</c:v>
                </c:pt>
                <c:pt idx="3">
                  <c:v>0.73684210526315785</c:v>
                </c:pt>
                <c:pt idx="4">
                  <c:v>0.5641025641025641</c:v>
                </c:pt>
                <c:pt idx="5">
                  <c:v>0.63934426229508201</c:v>
                </c:pt>
                <c:pt idx="6">
                  <c:v>0.66666666666666663</c:v>
                </c:pt>
                <c:pt idx="7">
                  <c:v>0.41935483870967744</c:v>
                </c:pt>
                <c:pt idx="8">
                  <c:v>0.52127659574468088</c:v>
                </c:pt>
                <c:pt idx="9">
                  <c:v>0.37704918032786883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97-4B4B-8402-F570326B8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0464224"/>
        <c:axId val="1063534592"/>
      </c:barChart>
      <c:catAx>
        <c:axId val="158046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534592"/>
        <c:crosses val="autoZero"/>
        <c:auto val="1"/>
        <c:lblAlgn val="ctr"/>
        <c:lblOffset val="100"/>
        <c:noMultiLvlLbl val="0"/>
      </c:catAx>
      <c:valAx>
        <c:axId val="106353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046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Areas</a:t>
            </a:r>
            <a:r>
              <a:rPr lang="en-US" baseline="0"/>
              <a:t> of Capacity Building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'Areas of Capacity Building'!$G$16</c:f>
              <c:strCache>
                <c:ptCount val="1"/>
                <c:pt idx="0">
                  <c:v>No (0)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'Areas of Capacity Building'!$H$15:$Q$15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'Areas of Capacity Building'!$H$16:$Q$16</c:f>
              <c:numCache>
                <c:formatCode>General</c:formatCode>
                <c:ptCount val="10"/>
                <c:pt idx="0">
                  <c:v>2.0833333333333332E-2</c:v>
                </c:pt>
                <c:pt idx="1">
                  <c:v>0</c:v>
                </c:pt>
                <c:pt idx="2">
                  <c:v>0.19047619047619047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4-DE46-9B4B-7AB4E6564C07}"/>
            </c:ext>
          </c:extLst>
        </c:ser>
        <c:ser>
          <c:idx val="1"/>
          <c:order val="1"/>
          <c:tx>
            <c:strRef>
              <c:f>'Areas of Capacity Building'!$G$17</c:f>
              <c:strCache>
                <c:ptCount val="1"/>
                <c:pt idx="0">
                  <c:v>Planning (1)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'Areas of Capacity Building'!$H$15:$Q$15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'Areas of Capacity Building'!$H$17:$Q$17</c:f>
              <c:numCache>
                <c:formatCode>General</c:formatCode>
                <c:ptCount val="10"/>
                <c:pt idx="0">
                  <c:v>0.1875</c:v>
                </c:pt>
                <c:pt idx="1">
                  <c:v>0.60377358490566035</c:v>
                </c:pt>
                <c:pt idx="2">
                  <c:v>0.40476190476190477</c:v>
                </c:pt>
                <c:pt idx="3">
                  <c:v>0.10526315789473684</c:v>
                </c:pt>
                <c:pt idx="4">
                  <c:v>0.66666666666666663</c:v>
                </c:pt>
                <c:pt idx="5">
                  <c:v>0.50819672131147542</c:v>
                </c:pt>
                <c:pt idx="6">
                  <c:v>0.70588235294117652</c:v>
                </c:pt>
                <c:pt idx="7">
                  <c:v>0.87096774193548387</c:v>
                </c:pt>
                <c:pt idx="8">
                  <c:v>0.41489361702127658</c:v>
                </c:pt>
                <c:pt idx="9">
                  <c:v>0.57377049180327866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4-DE46-9B4B-7AB4E6564C07}"/>
            </c:ext>
          </c:extLst>
        </c:ser>
        <c:ser>
          <c:idx val="2"/>
          <c:order val="2"/>
          <c:tx>
            <c:strRef>
              <c:f>'Areas of Capacity Building'!$G$18</c:f>
              <c:strCache>
                <c:ptCount val="1"/>
                <c:pt idx="0">
                  <c:v>Program (2)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'Areas of Capacity Building'!$H$15:$Q$15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'Areas of Capacity Building'!$H$18:$Q$18</c:f>
              <c:numCache>
                <c:formatCode>General</c:formatCode>
                <c:ptCount val="10"/>
                <c:pt idx="0">
                  <c:v>8.3333333333333329E-2</c:v>
                </c:pt>
                <c:pt idx="1">
                  <c:v>0.13207547169811321</c:v>
                </c:pt>
                <c:pt idx="2">
                  <c:v>0.14285714285714285</c:v>
                </c:pt>
                <c:pt idx="3">
                  <c:v>0.10526315789473684</c:v>
                </c:pt>
                <c:pt idx="4">
                  <c:v>0.23076923076923078</c:v>
                </c:pt>
                <c:pt idx="5">
                  <c:v>6.5573770491803282E-2</c:v>
                </c:pt>
                <c:pt idx="6">
                  <c:v>0.25490196078431371</c:v>
                </c:pt>
                <c:pt idx="7">
                  <c:v>0.12903225806451613</c:v>
                </c:pt>
                <c:pt idx="8">
                  <c:v>6.3829787234042548E-2</c:v>
                </c:pt>
                <c:pt idx="9">
                  <c:v>6.5573770491803282E-2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4-DE46-9B4B-7AB4E6564C07}"/>
            </c:ext>
          </c:extLst>
        </c:ser>
        <c:ser>
          <c:idx val="3"/>
          <c:order val="3"/>
          <c:tx>
            <c:strRef>
              <c:f>'Areas of Capacity Building'!$G$19</c:f>
              <c:strCache>
                <c:ptCount val="1"/>
                <c:pt idx="0">
                  <c:v>Policy (3)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'Areas of Capacity Building'!$H$15:$Q$15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'Areas of Capacity Building'!$H$19:$Q$19</c:f>
              <c:numCache>
                <c:formatCode>General</c:formatCode>
                <c:ptCount val="10"/>
                <c:pt idx="0">
                  <c:v>0.10416666666666667</c:v>
                </c:pt>
                <c:pt idx="1">
                  <c:v>0.11320754716981132</c:v>
                </c:pt>
                <c:pt idx="2">
                  <c:v>7.1428571428571425E-2</c:v>
                </c:pt>
                <c:pt idx="3">
                  <c:v>0.34210526315789475</c:v>
                </c:pt>
                <c:pt idx="4">
                  <c:v>0.17948717948717949</c:v>
                </c:pt>
                <c:pt idx="5">
                  <c:v>4.9180327868852458E-2</c:v>
                </c:pt>
                <c:pt idx="6">
                  <c:v>9.8039215686274508E-2</c:v>
                </c:pt>
                <c:pt idx="7">
                  <c:v>4.8387096774193547E-2</c:v>
                </c:pt>
                <c:pt idx="8">
                  <c:v>0.1276595744680851</c:v>
                </c:pt>
                <c:pt idx="9">
                  <c:v>0.32786885245901637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E4-DE46-9B4B-7AB4E6564C07}"/>
            </c:ext>
          </c:extLst>
        </c:ser>
        <c:ser>
          <c:idx val="4"/>
          <c:order val="4"/>
          <c:tx>
            <c:strRef>
              <c:f>'Areas of Capacity Building'!$G$20</c:f>
              <c:strCache>
                <c:ptCount val="1"/>
                <c:pt idx="0">
                  <c:v>Physical (4)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'Areas of Capacity Building'!$H$15:$Q$15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'Areas of Capacity Building'!$H$20:$Q$20</c:f>
              <c:numCache>
                <c:formatCode>General</c:formatCode>
                <c:ptCount val="10"/>
                <c:pt idx="0">
                  <c:v>0.625</c:v>
                </c:pt>
                <c:pt idx="1">
                  <c:v>0.62264150943396224</c:v>
                </c:pt>
                <c:pt idx="2">
                  <c:v>0.61904761904761907</c:v>
                </c:pt>
                <c:pt idx="3">
                  <c:v>0.68421052631578949</c:v>
                </c:pt>
                <c:pt idx="4">
                  <c:v>0.46153846153846156</c:v>
                </c:pt>
                <c:pt idx="5">
                  <c:v>0.65573770491803274</c:v>
                </c:pt>
                <c:pt idx="6">
                  <c:v>0.35294117647058826</c:v>
                </c:pt>
                <c:pt idx="7">
                  <c:v>0.38709677419354838</c:v>
                </c:pt>
                <c:pt idx="8">
                  <c:v>0.47872340425531917</c:v>
                </c:pt>
                <c:pt idx="9">
                  <c:v>0.22950819672131148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E4-DE46-9B4B-7AB4E6564C07}"/>
            </c:ext>
          </c:extLst>
        </c:ser>
        <c:ser>
          <c:idx val="5"/>
          <c:order val="5"/>
          <c:tx>
            <c:strRef>
              <c:f>'Areas of Capacity Building'!$G$21</c:f>
              <c:strCache>
                <c:ptCount val="1"/>
                <c:pt idx="0">
                  <c:v>Other (5)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'Areas of Capacity Building'!$H$15:$Q$15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'Areas of Capacity Building'!$H$21:$Q$21</c:f>
              <c:numCache>
                <c:formatCode>General</c:formatCode>
                <c:ptCount val="10"/>
                <c:pt idx="0">
                  <c:v>0.10416666666666667</c:v>
                </c:pt>
                <c:pt idx="1">
                  <c:v>7.5471698113207544E-2</c:v>
                </c:pt>
                <c:pt idx="2">
                  <c:v>2.3809523809523808E-2</c:v>
                </c:pt>
                <c:pt idx="3">
                  <c:v>0</c:v>
                </c:pt>
                <c:pt idx="4">
                  <c:v>0</c:v>
                </c:pt>
                <c:pt idx="5">
                  <c:v>1.6393442622950821E-2</c:v>
                </c:pt>
                <c:pt idx="6">
                  <c:v>0</c:v>
                </c:pt>
                <c:pt idx="7">
                  <c:v>0</c:v>
                </c:pt>
                <c:pt idx="8">
                  <c:v>1.0638297872340425E-2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E4-DE46-9B4B-7AB4E6564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9993888"/>
        <c:axId val="1854817392"/>
      </c:barChart>
      <c:catAx>
        <c:axId val="17999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4817392"/>
        <c:crosses val="autoZero"/>
        <c:auto val="1"/>
        <c:lblAlgn val="ctr"/>
        <c:lblOffset val="100"/>
        <c:noMultiLvlLbl val="0"/>
      </c:catAx>
      <c:valAx>
        <c:axId val="185481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9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Financial Capacity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'Finacial Capacity'!$F$24</c:f>
              <c:strCache>
                <c:ptCount val="1"/>
                <c:pt idx="0">
                  <c:v>No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Capacity'!$G$24:$P$24</c:f>
              <c:numCache>
                <c:formatCode>General</c:formatCode>
                <c:ptCount val="10"/>
                <c:pt idx="0">
                  <c:v>4.1666666666666664E-2</c:v>
                </c:pt>
                <c:pt idx="1">
                  <c:v>7.5471698113207544E-2</c:v>
                </c:pt>
                <c:pt idx="2">
                  <c:v>0.19047619047619047</c:v>
                </c:pt>
                <c:pt idx="3">
                  <c:v>0</c:v>
                </c:pt>
                <c:pt idx="4">
                  <c:v>7.6923076923076927E-2</c:v>
                </c:pt>
                <c:pt idx="5">
                  <c:v>9.8360655737704916E-2</c:v>
                </c:pt>
                <c:pt idx="6">
                  <c:v>0.13725490196078433</c:v>
                </c:pt>
                <c:pt idx="7">
                  <c:v>6.4516129032258063E-2</c:v>
                </c:pt>
                <c:pt idx="8">
                  <c:v>4.2553191489361701E-2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A-F741-A7BF-2D33C8CB8D2F}"/>
            </c:ext>
          </c:extLst>
        </c:ser>
        <c:ser>
          <c:idx val="1"/>
          <c:order val="1"/>
          <c:tx>
            <c:strRef>
              <c:f>'Finacial Capacity'!$F$25</c:f>
              <c:strCache>
                <c:ptCount val="1"/>
                <c:pt idx="0">
                  <c:v>Pooling Resources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Capacity'!$G$25:$P$25</c:f>
              <c:numCache>
                <c:formatCode>General</c:formatCode>
                <c:ptCount val="10"/>
                <c:pt idx="0">
                  <c:v>4.1666666666666664E-2</c:v>
                </c:pt>
                <c:pt idx="1">
                  <c:v>0</c:v>
                </c:pt>
                <c:pt idx="2">
                  <c:v>2.3809523809523808E-2</c:v>
                </c:pt>
                <c:pt idx="3">
                  <c:v>0</c:v>
                </c:pt>
                <c:pt idx="4">
                  <c:v>2.564102564102564E-2</c:v>
                </c:pt>
                <c:pt idx="5">
                  <c:v>0</c:v>
                </c:pt>
                <c:pt idx="6">
                  <c:v>3.9215686274509803E-2</c:v>
                </c:pt>
                <c:pt idx="7">
                  <c:v>1.6129032258064516E-2</c:v>
                </c:pt>
                <c:pt idx="8">
                  <c:v>2.1276595744680851E-2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A-F741-A7BF-2D33C8CB8D2F}"/>
            </c:ext>
          </c:extLst>
        </c:ser>
        <c:ser>
          <c:idx val="2"/>
          <c:order val="2"/>
          <c:tx>
            <c:strRef>
              <c:f>'Finacial Capacity'!$F$26</c:f>
              <c:strCache>
                <c:ptCount val="1"/>
                <c:pt idx="0">
                  <c:v>Sharing Costs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Capacity'!$G$26:$P$26</c:f>
              <c:numCache>
                <c:formatCode>General</c:formatCode>
                <c:ptCount val="10"/>
                <c:pt idx="0">
                  <c:v>0.20833333333333334</c:v>
                </c:pt>
                <c:pt idx="1">
                  <c:v>0.30188679245283018</c:v>
                </c:pt>
                <c:pt idx="2">
                  <c:v>0.30952380952380953</c:v>
                </c:pt>
                <c:pt idx="3">
                  <c:v>0.36842105263157893</c:v>
                </c:pt>
                <c:pt idx="4">
                  <c:v>0.20512820512820512</c:v>
                </c:pt>
                <c:pt idx="5">
                  <c:v>0.18032786885245902</c:v>
                </c:pt>
                <c:pt idx="6">
                  <c:v>0.23529411764705882</c:v>
                </c:pt>
                <c:pt idx="7">
                  <c:v>0.17741935483870969</c:v>
                </c:pt>
                <c:pt idx="8">
                  <c:v>0.13829787234042554</c:v>
                </c:pt>
                <c:pt idx="9">
                  <c:v>0.19672131147540983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A-F741-A7BF-2D33C8CB8D2F}"/>
            </c:ext>
          </c:extLst>
        </c:ser>
        <c:ser>
          <c:idx val="3"/>
          <c:order val="3"/>
          <c:tx>
            <c:strRef>
              <c:f>'Finacial Capacity'!$F$27</c:f>
              <c:strCache>
                <c:ptCount val="1"/>
                <c:pt idx="0">
                  <c:v>Loans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Capacity'!$G$27:$P$27</c:f>
              <c:numCache>
                <c:formatCode>General</c:formatCode>
                <c:ptCount val="10"/>
                <c:pt idx="0">
                  <c:v>0</c:v>
                </c:pt>
                <c:pt idx="1">
                  <c:v>1.8867924528301886E-2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A-F741-A7BF-2D33C8CB8D2F}"/>
            </c:ext>
          </c:extLst>
        </c:ser>
        <c:ser>
          <c:idx val="4"/>
          <c:order val="4"/>
          <c:tx>
            <c:strRef>
              <c:f>'Finacial Capacity'!$F$28</c:f>
              <c:strCache>
                <c:ptCount val="1"/>
                <c:pt idx="0">
                  <c:v>Taxes / Bond Measures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Capacity'!$G$28:$P$28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CA-F741-A7BF-2D33C8CB8D2F}"/>
            </c:ext>
          </c:extLst>
        </c:ser>
        <c:ser>
          <c:idx val="5"/>
          <c:order val="5"/>
          <c:tx>
            <c:strRef>
              <c:f>'Finacial Capacity'!$F$29</c:f>
              <c:strCache>
                <c:ptCount val="1"/>
                <c:pt idx="0">
                  <c:v>Rates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Capacity'!$G$29:$P$29</c:f>
              <c:numCache>
                <c:formatCode>General</c:formatCode>
                <c:ptCount val="10"/>
                <c:pt idx="0">
                  <c:v>2.0833333333333332E-2</c:v>
                </c:pt>
                <c:pt idx="1">
                  <c:v>0</c:v>
                </c:pt>
                <c:pt idx="2">
                  <c:v>2.3809523809523808E-2</c:v>
                </c:pt>
                <c:pt idx="3">
                  <c:v>2.6315789473684209E-2</c:v>
                </c:pt>
                <c:pt idx="4">
                  <c:v>7.6923076923076927E-2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3.1914893617021274E-2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CA-F741-A7BF-2D33C8CB8D2F}"/>
            </c:ext>
          </c:extLst>
        </c:ser>
        <c:ser>
          <c:idx val="6"/>
          <c:order val="6"/>
          <c:tx>
            <c:strRef>
              <c:f>'Finacial Capacity'!$F$38</c:f>
              <c:strCache>
                <c:ptCount val="1"/>
                <c:pt idx="0">
                  <c:v>Other (6)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Capacity'!$G$38:$P$38</c:f>
              <c:numCache>
                <c:formatCode>General</c:formatCode>
                <c:ptCount val="10"/>
                <c:pt idx="0">
                  <c:v>0.125</c:v>
                </c:pt>
                <c:pt idx="1">
                  <c:v>1.8867924528301886E-2</c:v>
                </c:pt>
                <c:pt idx="2">
                  <c:v>0</c:v>
                </c:pt>
                <c:pt idx="3">
                  <c:v>5.2631578947368418E-2</c:v>
                </c:pt>
                <c:pt idx="4">
                  <c:v>0.71794871794871795</c:v>
                </c:pt>
                <c:pt idx="5">
                  <c:v>0</c:v>
                </c:pt>
                <c:pt idx="6">
                  <c:v>7.8431372549019607E-2</c:v>
                </c:pt>
                <c:pt idx="7">
                  <c:v>0.79032258064516125</c:v>
                </c:pt>
                <c:pt idx="8">
                  <c:v>5.3191489361702128E-2</c:v>
                </c:pt>
                <c:pt idx="9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CA-F741-A7BF-2D33C8CB8D2F}"/>
            </c:ext>
          </c:extLst>
        </c:ser>
        <c:ser>
          <c:idx val="7"/>
          <c:order val="7"/>
          <c:tx>
            <c:strRef>
              <c:f>'Finacial Capacity'!$F$30</c:f>
              <c:strCache>
                <c:ptCount val="1"/>
                <c:pt idx="0">
                  <c:v>Payment for Water Rights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Capacity'!$G$30:$P$30</c:f>
              <c:numCache>
                <c:formatCode>General</c:formatCode>
                <c:ptCount val="10"/>
                <c:pt idx="0">
                  <c:v>0.29166666666666669</c:v>
                </c:pt>
                <c:pt idx="1">
                  <c:v>0.11320754716981132</c:v>
                </c:pt>
                <c:pt idx="2">
                  <c:v>4.7619047619047616E-2</c:v>
                </c:pt>
                <c:pt idx="3">
                  <c:v>2.6315789473684209E-2</c:v>
                </c:pt>
                <c:pt idx="4">
                  <c:v>2.564102564102564E-2</c:v>
                </c:pt>
                <c:pt idx="5">
                  <c:v>4.9180327868852458E-2</c:v>
                </c:pt>
                <c:pt idx="6">
                  <c:v>3.9215686274509803E-2</c:v>
                </c:pt>
                <c:pt idx="7">
                  <c:v>0</c:v>
                </c:pt>
                <c:pt idx="8">
                  <c:v>7.4468085106382975E-2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CA-F741-A7BF-2D33C8CB8D2F}"/>
            </c:ext>
          </c:extLst>
        </c:ser>
        <c:ser>
          <c:idx val="8"/>
          <c:order val="8"/>
          <c:tx>
            <c:strRef>
              <c:f>'Finacial Capacity'!$F$31</c:f>
              <c:strCache>
                <c:ptCount val="1"/>
                <c:pt idx="0">
                  <c:v>Water Lease Fees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Capacity'!$G$31:$P$31</c:f>
              <c:numCache>
                <c:formatCode>General</c:formatCode>
                <c:ptCount val="10"/>
                <c:pt idx="0">
                  <c:v>0.14583333333333334</c:v>
                </c:pt>
                <c:pt idx="1">
                  <c:v>0.33962264150943394</c:v>
                </c:pt>
                <c:pt idx="2">
                  <c:v>0.42857142857142855</c:v>
                </c:pt>
                <c:pt idx="3">
                  <c:v>0.47368421052631576</c:v>
                </c:pt>
                <c:pt idx="4">
                  <c:v>0.41025641025641024</c:v>
                </c:pt>
                <c:pt idx="5">
                  <c:v>0.36065573770491804</c:v>
                </c:pt>
                <c:pt idx="6">
                  <c:v>0.29411764705882354</c:v>
                </c:pt>
                <c:pt idx="7">
                  <c:v>0.40322580645161288</c:v>
                </c:pt>
                <c:pt idx="8">
                  <c:v>0.20212765957446807</c:v>
                </c:pt>
                <c:pt idx="9">
                  <c:v>0.27868852459016391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CA-F741-A7BF-2D33C8CB8D2F}"/>
            </c:ext>
          </c:extLst>
        </c:ser>
        <c:ser>
          <c:idx val="9"/>
          <c:order val="9"/>
          <c:tx>
            <c:strRef>
              <c:f>'Finacial Capacity'!$F$32</c:f>
              <c:strCache>
                <c:ptCount val="1"/>
                <c:pt idx="0">
                  <c:v>Fee for Service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Capacity'!$G$32:$P$32</c:f>
              <c:numCache>
                <c:formatCode>General</c:formatCode>
                <c:ptCount val="10"/>
                <c:pt idx="0">
                  <c:v>0.14583333333333334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7.6923076923076927E-2</c:v>
                </c:pt>
                <c:pt idx="5">
                  <c:v>0</c:v>
                </c:pt>
                <c:pt idx="6">
                  <c:v>1.9607843137254902E-2</c:v>
                </c:pt>
                <c:pt idx="7">
                  <c:v>0.17741935483870969</c:v>
                </c:pt>
                <c:pt idx="8">
                  <c:v>0.18085106382978725</c:v>
                </c:pt>
                <c:pt idx="9">
                  <c:v>0.26229508196721313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FCA-F741-A7BF-2D33C8CB8D2F}"/>
            </c:ext>
          </c:extLst>
        </c:ser>
        <c:ser>
          <c:idx val="10"/>
          <c:order val="10"/>
          <c:tx>
            <c:strRef>
              <c:f>'Finacial Capacity'!$F$33</c:f>
              <c:strCache>
                <c:ptCount val="1"/>
                <c:pt idx="0">
                  <c:v>Project Costs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Capacity'!$G$33:$P$33</c:f>
              <c:numCache>
                <c:formatCode>General</c:formatCode>
                <c:ptCount val="10"/>
                <c:pt idx="1">
                  <c:v>1.8867924528301886E-2</c:v>
                </c:pt>
                <c:pt idx="2">
                  <c:v>4.7619047619047616E-2</c:v>
                </c:pt>
                <c:pt idx="3">
                  <c:v>2.6315789473684209E-2</c:v>
                </c:pt>
                <c:pt idx="4">
                  <c:v>0</c:v>
                </c:pt>
                <c:pt idx="5">
                  <c:v>0.13114754098360656</c:v>
                </c:pt>
                <c:pt idx="6">
                  <c:v>5.8823529411764705E-2</c:v>
                </c:pt>
                <c:pt idx="7">
                  <c:v>0</c:v>
                </c:pt>
                <c:pt idx="8">
                  <c:v>0.26595744680851063</c:v>
                </c:pt>
                <c:pt idx="9">
                  <c:v>3.2786885245901641E-2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CA-F741-A7BF-2D33C8CB8D2F}"/>
            </c:ext>
          </c:extLst>
        </c:ser>
        <c:ser>
          <c:idx val="11"/>
          <c:order val="11"/>
          <c:tx>
            <c:strRef>
              <c:f>'Finacial Capacity'!$F$34</c:f>
              <c:strCache>
                <c:ptCount val="1"/>
                <c:pt idx="0">
                  <c:v>Grants / Donations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Capacity'!$G$34:$P$34</c:f>
              <c:numCache>
                <c:formatCode>General</c:formatCode>
                <c:ptCount val="10"/>
                <c:pt idx="1">
                  <c:v>7.5471698113207544E-2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3.2258064516129031E-2</c:v>
                </c:pt>
                <c:pt idx="9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FCA-F741-A7BF-2D33C8CB8D2F}"/>
            </c:ext>
          </c:extLst>
        </c:ser>
        <c:ser>
          <c:idx val="12"/>
          <c:order val="12"/>
          <c:tx>
            <c:strRef>
              <c:f>'Finacial Capacity'!$F$35</c:f>
              <c:strCache>
                <c:ptCount val="1"/>
                <c:pt idx="0">
                  <c:v>Collaborator/ Partner(s) Pay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Capacity'!$G$35:$P$35</c:f>
              <c:numCache>
                <c:formatCode>General</c:formatCode>
                <c:ptCount val="10"/>
                <c:pt idx="1">
                  <c:v>0</c:v>
                </c:pt>
                <c:pt idx="3">
                  <c:v>0</c:v>
                </c:pt>
                <c:pt idx="4">
                  <c:v>7.6923076923076927E-2</c:v>
                </c:pt>
                <c:pt idx="5">
                  <c:v>0</c:v>
                </c:pt>
                <c:pt idx="6">
                  <c:v>0</c:v>
                </c:pt>
                <c:pt idx="7">
                  <c:v>0.14516129032258066</c:v>
                </c:pt>
                <c:pt idx="9">
                  <c:v>0.13114754098360656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CA-F741-A7BF-2D33C8CB8D2F}"/>
            </c:ext>
          </c:extLst>
        </c:ser>
        <c:ser>
          <c:idx val="13"/>
          <c:order val="13"/>
          <c:tx>
            <c:strRef>
              <c:f>'Finacial Capacity'!$F$36</c:f>
              <c:strCache>
                <c:ptCount val="1"/>
                <c:pt idx="0">
                  <c:v>Aurora Pays Project Fees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Capacity'!$G$36:$P$36</c:f>
              <c:numCache>
                <c:formatCode>General</c:formatCode>
                <c:ptCount val="10"/>
                <c:pt idx="1">
                  <c:v>0.13207547169811321</c:v>
                </c:pt>
                <c:pt idx="3">
                  <c:v>2.6315789473684209E-2</c:v>
                </c:pt>
                <c:pt idx="4">
                  <c:v>5.128205128205128E-2</c:v>
                </c:pt>
                <c:pt idx="5">
                  <c:v>0</c:v>
                </c:pt>
                <c:pt idx="6">
                  <c:v>0.19607843137254902</c:v>
                </c:pt>
                <c:pt idx="9">
                  <c:v>3.2786885245901641E-2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CA-F741-A7BF-2D33C8CB8D2F}"/>
            </c:ext>
          </c:extLst>
        </c:ser>
        <c:ser>
          <c:idx val="14"/>
          <c:order val="14"/>
          <c:tx>
            <c:strRef>
              <c:f>'Finacial Capacity'!$F$37</c:f>
              <c:strCache>
                <c:ptCount val="1"/>
                <c:pt idx="0">
                  <c:v>Liability of Damage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'Finacial Capacity'!$G$23:$P$23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'Finacial Capacity'!$G$37:$P$37</c:f>
              <c:numCache>
                <c:formatCode>General</c:formatCode>
                <c:ptCount val="10"/>
                <c:pt idx="5">
                  <c:v>0.18032786885245902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CA-F741-A7BF-2D33C8CB8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787824"/>
        <c:axId val="1383327088"/>
      </c:barChart>
      <c:catAx>
        <c:axId val="178378782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27088"/>
        <c:crosses val="autoZero"/>
        <c:auto val="1"/>
        <c:lblAlgn val="ctr"/>
        <c:lblOffset val="100"/>
        <c:noMultiLvlLbl val="0"/>
      </c:catAx>
      <c:valAx>
        <c:axId val="138332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78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Agency</a:t>
            </a:r>
            <a:r>
              <a:rPr lang="en-US" baseline="0"/>
              <a:t> Agility to Changing Conditions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'Agency Agility'!$G$17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'Agency Agility'!$H$16:$Q$16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'Agency Agility'!$H$17:$Q$17</c:f>
              <c:numCache>
                <c:formatCode>General</c:formatCode>
                <c:ptCount val="10"/>
                <c:pt idx="0">
                  <c:v>0.14583333333333334</c:v>
                </c:pt>
                <c:pt idx="1">
                  <c:v>0.33962264150943394</c:v>
                </c:pt>
                <c:pt idx="2">
                  <c:v>0.21428571428571427</c:v>
                </c:pt>
                <c:pt idx="3">
                  <c:v>5.2631578947368418E-2</c:v>
                </c:pt>
                <c:pt idx="4">
                  <c:v>0.10256410256410256</c:v>
                </c:pt>
                <c:pt idx="5">
                  <c:v>0.27868852459016391</c:v>
                </c:pt>
                <c:pt idx="6">
                  <c:v>0</c:v>
                </c:pt>
                <c:pt idx="7">
                  <c:v>0.24193548387096775</c:v>
                </c:pt>
                <c:pt idx="8">
                  <c:v>0.41489361702127658</c:v>
                </c:pt>
                <c:pt idx="9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4-084C-9146-C351460DA31C}"/>
            </c:ext>
          </c:extLst>
        </c:ser>
        <c:ser>
          <c:idx val="1"/>
          <c:order val="1"/>
          <c:tx>
            <c:strRef>
              <c:f>'Agency Agility'!$G$18</c:f>
              <c:strCache>
                <c:ptCount val="1"/>
                <c:pt idx="0">
                  <c:v>Water Scarcity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'Agency Agility'!$H$16:$Q$16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'Agency Agility'!$H$18:$Q$18</c:f>
              <c:numCache>
                <c:formatCode>General</c:formatCode>
                <c:ptCount val="10"/>
                <c:pt idx="0">
                  <c:v>0.52083333333333337</c:v>
                </c:pt>
                <c:pt idx="1">
                  <c:v>0.37735849056603776</c:v>
                </c:pt>
                <c:pt idx="2">
                  <c:v>0.33333333333333331</c:v>
                </c:pt>
                <c:pt idx="3">
                  <c:v>0.65789473684210531</c:v>
                </c:pt>
                <c:pt idx="4">
                  <c:v>0.69230769230769229</c:v>
                </c:pt>
                <c:pt idx="5">
                  <c:v>0.52459016393442626</c:v>
                </c:pt>
                <c:pt idx="6">
                  <c:v>3.9215686274509803E-2</c:v>
                </c:pt>
                <c:pt idx="7">
                  <c:v>0.532258064516129</c:v>
                </c:pt>
                <c:pt idx="8">
                  <c:v>0.24468085106382978</c:v>
                </c:pt>
                <c:pt idx="9">
                  <c:v>0.36065573770491804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4-084C-9146-C351460DA31C}"/>
            </c:ext>
          </c:extLst>
        </c:ser>
        <c:ser>
          <c:idx val="2"/>
          <c:order val="2"/>
          <c:tx>
            <c:strRef>
              <c:f>'Agency Agility'!$G$19</c:f>
              <c:strCache>
                <c:ptCount val="1"/>
                <c:pt idx="0">
                  <c:v>Flood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'Agency Agility'!$H$16:$Q$16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'Agency Agility'!$H$19:$Q$19</c:f>
              <c:numCache>
                <c:formatCode>General</c:formatCode>
                <c:ptCount val="10"/>
                <c:pt idx="0">
                  <c:v>0.14583333333333334</c:v>
                </c:pt>
                <c:pt idx="1">
                  <c:v>0.20754716981132076</c:v>
                </c:pt>
                <c:pt idx="2">
                  <c:v>7.1428571428571425E-2</c:v>
                </c:pt>
                <c:pt idx="3">
                  <c:v>5.2631578947368418E-2</c:v>
                </c:pt>
                <c:pt idx="4">
                  <c:v>0.17948717948717949</c:v>
                </c:pt>
                <c:pt idx="5">
                  <c:v>9.8360655737704916E-2</c:v>
                </c:pt>
                <c:pt idx="6">
                  <c:v>0.49019607843137253</c:v>
                </c:pt>
                <c:pt idx="7">
                  <c:v>0.14516129032258066</c:v>
                </c:pt>
                <c:pt idx="8">
                  <c:v>0.19148936170212766</c:v>
                </c:pt>
                <c:pt idx="9">
                  <c:v>0.27868852459016391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54-084C-9146-C351460DA31C}"/>
            </c:ext>
          </c:extLst>
        </c:ser>
        <c:ser>
          <c:idx val="3"/>
          <c:order val="3"/>
          <c:tx>
            <c:strRef>
              <c:f>'Agency Agility'!$G$20</c:f>
              <c:strCache>
                <c:ptCount val="1"/>
                <c:pt idx="0">
                  <c:v>Drought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'Agency Agility'!$H$16:$Q$16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'Agency Agility'!$H$20:$Q$20</c:f>
              <c:numCache>
                <c:formatCode>General</c:formatCode>
                <c:ptCount val="10"/>
                <c:pt idx="0">
                  <c:v>4.1666666666666664E-2</c:v>
                </c:pt>
                <c:pt idx="1">
                  <c:v>0</c:v>
                </c:pt>
                <c:pt idx="2">
                  <c:v>4.7619047619047616E-2</c:v>
                </c:pt>
                <c:pt idx="3">
                  <c:v>2.6315789473684209E-2</c:v>
                </c:pt>
                <c:pt idx="4">
                  <c:v>0.20512820512820512</c:v>
                </c:pt>
                <c:pt idx="5">
                  <c:v>0</c:v>
                </c:pt>
                <c:pt idx="6">
                  <c:v>5.8823529411764705E-2</c:v>
                </c:pt>
                <c:pt idx="7">
                  <c:v>0.27419354838709675</c:v>
                </c:pt>
                <c:pt idx="8">
                  <c:v>4.2553191489361701E-2</c:v>
                </c:pt>
                <c:pt idx="9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54-084C-9146-C351460DA31C}"/>
            </c:ext>
          </c:extLst>
        </c:ser>
        <c:ser>
          <c:idx val="4"/>
          <c:order val="4"/>
          <c:tx>
            <c:strRef>
              <c:f>'Agency Agility'!$G$21</c:f>
              <c:strCache>
                <c:ptCount val="1"/>
                <c:pt idx="0">
                  <c:v>High Temperatures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'Agency Agility'!$H$16:$Q$16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'Agency Agility'!$H$21:$Q$21</c:f>
              <c:numCache>
                <c:formatCode>General</c:formatCode>
                <c:ptCount val="10"/>
                <c:pt idx="0">
                  <c:v>0</c:v>
                </c:pt>
                <c:pt idx="1">
                  <c:v>9.4339622641509441E-2</c:v>
                </c:pt>
                <c:pt idx="2">
                  <c:v>0</c:v>
                </c:pt>
                <c:pt idx="3">
                  <c:v>0</c:v>
                </c:pt>
                <c:pt idx="4">
                  <c:v>7.6923076923076927E-2</c:v>
                </c:pt>
                <c:pt idx="5">
                  <c:v>0</c:v>
                </c:pt>
                <c:pt idx="6">
                  <c:v>0.25490196078431371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54-084C-9146-C351460DA31C}"/>
            </c:ext>
          </c:extLst>
        </c:ser>
        <c:ser>
          <c:idx val="5"/>
          <c:order val="5"/>
          <c:tx>
            <c:strRef>
              <c:f>'Agency Agility'!$G$22</c:f>
              <c:strCache>
                <c:ptCount val="1"/>
                <c:pt idx="0">
                  <c:v>Infrastructure Failure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'Agency Agility'!$H$16:$Q$16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'Agency Agility'!$H$22:$Q$22</c:f>
              <c:numCache>
                <c:formatCode>General</c:formatCode>
                <c:ptCount val="10"/>
                <c:pt idx="0">
                  <c:v>6.25E-2</c:v>
                </c:pt>
                <c:pt idx="1">
                  <c:v>0.13207547169811321</c:v>
                </c:pt>
                <c:pt idx="2">
                  <c:v>0.19047619047619047</c:v>
                </c:pt>
                <c:pt idx="3">
                  <c:v>0.15789473684210525</c:v>
                </c:pt>
                <c:pt idx="4">
                  <c:v>5.128205128205128E-2</c:v>
                </c:pt>
                <c:pt idx="5">
                  <c:v>0.16393442622950818</c:v>
                </c:pt>
                <c:pt idx="6">
                  <c:v>1.9607843137254902E-2</c:v>
                </c:pt>
                <c:pt idx="7">
                  <c:v>8.0645161290322578E-2</c:v>
                </c:pt>
                <c:pt idx="8">
                  <c:v>0.25531914893617019</c:v>
                </c:pt>
                <c:pt idx="9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54-084C-9146-C351460DA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246592"/>
        <c:axId val="1449016496"/>
      </c:barChart>
      <c:catAx>
        <c:axId val="145024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016496"/>
        <c:crosses val="autoZero"/>
        <c:auto val="1"/>
        <c:lblAlgn val="ctr"/>
        <c:lblOffset val="100"/>
        <c:noMultiLvlLbl val="0"/>
      </c:catAx>
      <c:valAx>
        <c:axId val="14490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24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Utility Services/Programs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'Physical Systems'!$F$20</c:f>
              <c:strCache>
                <c:ptCount val="1"/>
                <c:pt idx="0">
                  <c:v>Water Storage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Systems'!$G$20:$P$20</c:f>
              <c:numCache>
                <c:formatCode>General</c:formatCode>
                <c:ptCount val="10"/>
                <c:pt idx="0">
                  <c:v>8.3333333333333329E-2</c:v>
                </c:pt>
                <c:pt idx="1">
                  <c:v>0.16981132075471697</c:v>
                </c:pt>
                <c:pt idx="2">
                  <c:v>0.14285714285714285</c:v>
                </c:pt>
                <c:pt idx="3">
                  <c:v>2.6315789473684209E-2</c:v>
                </c:pt>
                <c:pt idx="4">
                  <c:v>0.10256410256410256</c:v>
                </c:pt>
                <c:pt idx="5">
                  <c:v>0.11475409836065574</c:v>
                </c:pt>
                <c:pt idx="6">
                  <c:v>9.8039215686274508E-2</c:v>
                </c:pt>
                <c:pt idx="7">
                  <c:v>6.4516129032258063E-2</c:v>
                </c:pt>
                <c:pt idx="8">
                  <c:v>5.3191489361702128E-2</c:v>
                </c:pt>
                <c:pt idx="9">
                  <c:v>1.6393442622950821E-2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2-894D-B42D-38E657D85A61}"/>
            </c:ext>
          </c:extLst>
        </c:ser>
        <c:ser>
          <c:idx val="1"/>
          <c:order val="1"/>
          <c:tx>
            <c:strRef>
              <c:f>'Physical Systems'!$F$21</c:f>
              <c:strCache>
                <c:ptCount val="1"/>
                <c:pt idx="0">
                  <c:v>Water Delivery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Systems'!$G$21:$P$21</c:f>
              <c:numCache>
                <c:formatCode>General</c:formatCode>
                <c:ptCount val="10"/>
                <c:pt idx="0">
                  <c:v>0.14583333333333334</c:v>
                </c:pt>
                <c:pt idx="1">
                  <c:v>0.30188679245283018</c:v>
                </c:pt>
                <c:pt idx="2">
                  <c:v>0.59523809523809523</c:v>
                </c:pt>
                <c:pt idx="3">
                  <c:v>0.34210526315789475</c:v>
                </c:pt>
                <c:pt idx="4">
                  <c:v>0.46153846153846156</c:v>
                </c:pt>
                <c:pt idx="5">
                  <c:v>0.42622950819672129</c:v>
                </c:pt>
                <c:pt idx="6">
                  <c:v>0.21568627450980393</c:v>
                </c:pt>
                <c:pt idx="7">
                  <c:v>0.532258064516129</c:v>
                </c:pt>
                <c:pt idx="8">
                  <c:v>0.44680851063829785</c:v>
                </c:pt>
                <c:pt idx="9">
                  <c:v>0.4098360655737705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22-894D-B42D-38E657D85A61}"/>
            </c:ext>
          </c:extLst>
        </c:ser>
        <c:ser>
          <c:idx val="2"/>
          <c:order val="2"/>
          <c:tx>
            <c:strRef>
              <c:f>'Physical Systems'!$F$22</c:f>
              <c:strCache>
                <c:ptCount val="1"/>
                <c:pt idx="0">
                  <c:v>Stormwater Management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Systems'!$G$22:$P$22</c:f>
              <c:numCache>
                <c:formatCode>General</c:formatCode>
                <c:ptCount val="10"/>
                <c:pt idx="0">
                  <c:v>8.3333333333333329E-2</c:v>
                </c:pt>
                <c:pt idx="1">
                  <c:v>0.13207547169811321</c:v>
                </c:pt>
                <c:pt idx="2">
                  <c:v>0.23809523809523808</c:v>
                </c:pt>
                <c:pt idx="3">
                  <c:v>2.6315789473684209E-2</c:v>
                </c:pt>
                <c:pt idx="4">
                  <c:v>0.10256410256410256</c:v>
                </c:pt>
                <c:pt idx="5">
                  <c:v>4.9180327868852458E-2</c:v>
                </c:pt>
                <c:pt idx="6">
                  <c:v>0.15686274509803921</c:v>
                </c:pt>
                <c:pt idx="7">
                  <c:v>0.12903225806451613</c:v>
                </c:pt>
                <c:pt idx="8">
                  <c:v>0.18085106382978725</c:v>
                </c:pt>
                <c:pt idx="9">
                  <c:v>0.27868852459016391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22-894D-B42D-38E657D85A61}"/>
            </c:ext>
          </c:extLst>
        </c:ser>
        <c:ser>
          <c:idx val="3"/>
          <c:order val="3"/>
          <c:tx>
            <c:strRef>
              <c:f>'Physical Systems'!$F$23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Systems'!$G$23:$P$23</c:f>
              <c:numCache>
                <c:formatCode>General</c:formatCode>
                <c:ptCount val="10"/>
                <c:pt idx="0">
                  <c:v>0.14583333333333334</c:v>
                </c:pt>
                <c:pt idx="1">
                  <c:v>0.39622641509433965</c:v>
                </c:pt>
                <c:pt idx="2">
                  <c:v>0.45238095238095238</c:v>
                </c:pt>
                <c:pt idx="3">
                  <c:v>0.26315789473684209</c:v>
                </c:pt>
                <c:pt idx="4">
                  <c:v>0.30769230769230771</c:v>
                </c:pt>
                <c:pt idx="5">
                  <c:v>0.54098360655737709</c:v>
                </c:pt>
                <c:pt idx="6">
                  <c:v>0.29411764705882354</c:v>
                </c:pt>
                <c:pt idx="7">
                  <c:v>0.25806451612903225</c:v>
                </c:pt>
                <c:pt idx="8">
                  <c:v>0.39361702127659576</c:v>
                </c:pt>
                <c:pt idx="9">
                  <c:v>0.13114754098360656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22-894D-B42D-38E657D85A61}"/>
            </c:ext>
          </c:extLst>
        </c:ser>
        <c:ser>
          <c:idx val="4"/>
          <c:order val="4"/>
          <c:tx>
            <c:strRef>
              <c:f>'Physical Systems'!$F$24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Systems'!$G$24:$P$24</c:f>
              <c:numCache>
                <c:formatCode>General</c:formatCode>
                <c:ptCount val="10"/>
                <c:pt idx="0">
                  <c:v>2.0833333333333332E-2</c:v>
                </c:pt>
                <c:pt idx="1">
                  <c:v>0.16981132075471697</c:v>
                </c:pt>
                <c:pt idx="2">
                  <c:v>0.16666666666666666</c:v>
                </c:pt>
                <c:pt idx="3">
                  <c:v>0</c:v>
                </c:pt>
                <c:pt idx="4">
                  <c:v>0.10256410256410256</c:v>
                </c:pt>
                <c:pt idx="5">
                  <c:v>3.2786885245901641E-2</c:v>
                </c:pt>
                <c:pt idx="6">
                  <c:v>9.8039215686274508E-2</c:v>
                </c:pt>
                <c:pt idx="7">
                  <c:v>0</c:v>
                </c:pt>
                <c:pt idx="8">
                  <c:v>3.1914893617021274E-2</c:v>
                </c:pt>
                <c:pt idx="9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22-894D-B42D-38E657D85A61}"/>
            </c:ext>
          </c:extLst>
        </c:ser>
        <c:ser>
          <c:idx val="5"/>
          <c:order val="5"/>
          <c:tx>
            <c:strRef>
              <c:f>'Physical Systems'!$F$25</c:f>
              <c:strCache>
                <c:ptCount val="1"/>
                <c:pt idx="0">
                  <c:v>Water Rights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Systems'!$G$25:$P$25</c:f>
              <c:numCache>
                <c:formatCode>General</c:formatCode>
                <c:ptCount val="10"/>
                <c:pt idx="0">
                  <c:v>0.39583333333333331</c:v>
                </c:pt>
                <c:pt idx="1">
                  <c:v>0.22641509433962265</c:v>
                </c:pt>
                <c:pt idx="2">
                  <c:v>7.1428571428571425E-2</c:v>
                </c:pt>
                <c:pt idx="3">
                  <c:v>0.21052631578947367</c:v>
                </c:pt>
                <c:pt idx="4">
                  <c:v>0.10256410256410256</c:v>
                </c:pt>
                <c:pt idx="5">
                  <c:v>3.2786885245901641E-2</c:v>
                </c:pt>
                <c:pt idx="6">
                  <c:v>0.23529411764705882</c:v>
                </c:pt>
                <c:pt idx="7">
                  <c:v>0.14516129032258066</c:v>
                </c:pt>
                <c:pt idx="8">
                  <c:v>0.15957446808510639</c:v>
                </c:pt>
                <c:pt idx="9">
                  <c:v>0.19672131147540983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22-894D-B42D-38E657D85A61}"/>
            </c:ext>
          </c:extLst>
        </c:ser>
        <c:ser>
          <c:idx val="6"/>
          <c:order val="6"/>
          <c:tx>
            <c:strRef>
              <c:f>'Physical Systems'!$F$26</c:f>
              <c:strCache>
                <c:ptCount val="1"/>
                <c:pt idx="0">
                  <c:v>Demand Management Conservation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Systems'!$G$26:$P$26</c:f>
              <c:numCache>
                <c:formatCode>General</c:formatCode>
                <c:ptCount val="10"/>
                <c:pt idx="0">
                  <c:v>4.1666666666666664E-2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1.0638297872340425E-2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22-894D-B42D-38E657D85A61}"/>
            </c:ext>
          </c:extLst>
        </c:ser>
        <c:ser>
          <c:idx val="7"/>
          <c:order val="7"/>
          <c:tx>
            <c:strRef>
              <c:f>'Physical Systems'!$F$27</c:f>
              <c:strCache>
                <c:ptCount val="1"/>
                <c:pt idx="0">
                  <c:v>Source Water System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Systems'!$G$27:$P$27</c:f>
              <c:numCache>
                <c:formatCode>General</c:formatCode>
                <c:ptCount val="10"/>
                <c:pt idx="0">
                  <c:v>0</c:v>
                </c:pt>
                <c:pt idx="1">
                  <c:v>0.13207547169811321</c:v>
                </c:pt>
                <c:pt idx="2">
                  <c:v>0</c:v>
                </c:pt>
                <c:pt idx="3">
                  <c:v>0.13157894736842105</c:v>
                </c:pt>
                <c:pt idx="4">
                  <c:v>7.6923076923076927E-2</c:v>
                </c:pt>
                <c:pt idx="5">
                  <c:v>0</c:v>
                </c:pt>
                <c:pt idx="6">
                  <c:v>0.17647058823529413</c:v>
                </c:pt>
                <c:pt idx="7">
                  <c:v>3.2258064516129031E-2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22-894D-B42D-38E657D85A61}"/>
            </c:ext>
          </c:extLst>
        </c:ser>
        <c:ser>
          <c:idx val="8"/>
          <c:order val="8"/>
          <c:tx>
            <c:strRef>
              <c:f>'Physical Systems'!$F$28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'Physical Systems'!$G$19:$P$19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'Physical Systems'!$G$28:$P$28</c:f>
              <c:numCache>
                <c:formatCode>General</c:formatCode>
                <c:ptCount val="10"/>
                <c:pt idx="0">
                  <c:v>0.10416666666666667</c:v>
                </c:pt>
                <c:pt idx="1">
                  <c:v>7.5471698113207544E-2</c:v>
                </c:pt>
                <c:pt idx="2">
                  <c:v>4.7619047619047616E-2</c:v>
                </c:pt>
                <c:pt idx="3">
                  <c:v>0</c:v>
                </c:pt>
                <c:pt idx="4">
                  <c:v>0.10256410256410256</c:v>
                </c:pt>
                <c:pt idx="5">
                  <c:v>0</c:v>
                </c:pt>
                <c:pt idx="6">
                  <c:v>1.9607843137254902E-2</c:v>
                </c:pt>
                <c:pt idx="7">
                  <c:v>4.8387096774193547E-2</c:v>
                </c:pt>
                <c:pt idx="8">
                  <c:v>2.1276595744680851E-2</c:v>
                </c:pt>
                <c:pt idx="9">
                  <c:v>6.5573770491803282E-2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22-894D-B42D-38E657D85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7946672"/>
        <c:axId val="1447948304"/>
      </c:barChart>
      <c:catAx>
        <c:axId val="1447946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948304"/>
        <c:crosses val="autoZero"/>
        <c:auto val="1"/>
        <c:lblAlgn val="ctr"/>
        <c:lblOffset val="100"/>
        <c:noMultiLvlLbl val="0"/>
      </c:catAx>
      <c:valAx>
        <c:axId val="144794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%</a:t>
                </a:r>
                <a:r>
                  <a:rPr lang="en-US" baseline="0"/>
                  <a:t> of Total Agreements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794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52A1B-0B32-4F2A-B94B-6D43BA0ED444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7F9CD7-89F1-42FD-84C1-22156EEA8B36}">
      <dgm:prSet/>
      <dgm:spPr/>
      <dgm:t>
        <a:bodyPr/>
        <a:lstStyle/>
        <a:p>
          <a:pPr algn="ctr"/>
          <a:r>
            <a:rPr lang="en-US"/>
            <a:t>Improve</a:t>
          </a:r>
        </a:p>
      </dgm:t>
    </dgm:pt>
    <dgm:pt modelId="{EC0C0BFA-8C2C-4361-B485-7AB9F2619400}" type="parTrans" cxnId="{994380E5-9606-4DA5-B6F7-658046DA5101}">
      <dgm:prSet/>
      <dgm:spPr/>
      <dgm:t>
        <a:bodyPr/>
        <a:lstStyle/>
        <a:p>
          <a:pPr algn="ctr"/>
          <a:endParaRPr lang="en-US"/>
        </a:p>
      </dgm:t>
    </dgm:pt>
    <dgm:pt modelId="{22685F9D-F52B-47BE-9C0F-942F5FBCF552}" type="sibTrans" cxnId="{994380E5-9606-4DA5-B6F7-658046DA5101}">
      <dgm:prSet/>
      <dgm:spPr/>
      <dgm:t>
        <a:bodyPr/>
        <a:lstStyle/>
        <a:p>
          <a:pPr algn="ctr"/>
          <a:endParaRPr lang="en-US"/>
        </a:p>
      </dgm:t>
    </dgm:pt>
    <dgm:pt modelId="{985FFF1D-2F03-44B4-8A37-7E5D5664F717}">
      <dgm:prSet/>
      <dgm:spPr/>
      <dgm:t>
        <a:bodyPr/>
        <a:lstStyle/>
        <a:p>
          <a:pPr algn="ctr"/>
          <a:r>
            <a:rPr lang="en-US" dirty="0"/>
            <a:t>Improve policy or program through partnership</a:t>
          </a:r>
        </a:p>
      </dgm:t>
    </dgm:pt>
    <dgm:pt modelId="{7E9A2C96-A98E-4CA9-BB1B-A0E557447530}" type="parTrans" cxnId="{C653161F-9A61-4560-ADF4-58B8D4B56FBA}">
      <dgm:prSet/>
      <dgm:spPr/>
      <dgm:t>
        <a:bodyPr/>
        <a:lstStyle/>
        <a:p>
          <a:pPr algn="ctr"/>
          <a:endParaRPr lang="en-US"/>
        </a:p>
      </dgm:t>
    </dgm:pt>
    <dgm:pt modelId="{80E5BF38-BE2F-4E99-9C2E-B6B2108A40AF}" type="sibTrans" cxnId="{C653161F-9A61-4560-ADF4-58B8D4B56FBA}">
      <dgm:prSet/>
      <dgm:spPr/>
      <dgm:t>
        <a:bodyPr/>
        <a:lstStyle/>
        <a:p>
          <a:pPr algn="ctr"/>
          <a:endParaRPr lang="en-US"/>
        </a:p>
      </dgm:t>
    </dgm:pt>
    <dgm:pt modelId="{0D2904D3-D51C-4447-A7F1-9A1419B82F7C}">
      <dgm:prSet/>
      <dgm:spPr/>
      <dgm:t>
        <a:bodyPr/>
        <a:lstStyle/>
        <a:p>
          <a:pPr algn="ctr"/>
          <a:r>
            <a:rPr lang="en-US"/>
            <a:t>Improve</a:t>
          </a:r>
        </a:p>
      </dgm:t>
    </dgm:pt>
    <dgm:pt modelId="{C5D126F1-1A27-4CA3-B303-AF57BC7D0F70}" type="parTrans" cxnId="{E0FFE254-0CD1-461C-9FC1-B3D48E247F8A}">
      <dgm:prSet/>
      <dgm:spPr/>
      <dgm:t>
        <a:bodyPr/>
        <a:lstStyle/>
        <a:p>
          <a:pPr algn="ctr"/>
          <a:endParaRPr lang="en-US"/>
        </a:p>
      </dgm:t>
    </dgm:pt>
    <dgm:pt modelId="{12E024BE-170C-4FAC-B331-854EA9084C36}" type="sibTrans" cxnId="{E0FFE254-0CD1-461C-9FC1-B3D48E247F8A}">
      <dgm:prSet/>
      <dgm:spPr/>
      <dgm:t>
        <a:bodyPr/>
        <a:lstStyle/>
        <a:p>
          <a:pPr algn="ctr"/>
          <a:endParaRPr lang="en-US"/>
        </a:p>
      </dgm:t>
    </dgm:pt>
    <dgm:pt modelId="{85680404-0556-4941-84EC-F5DE920894B1}">
      <dgm:prSet/>
      <dgm:spPr/>
      <dgm:t>
        <a:bodyPr/>
        <a:lstStyle/>
        <a:p>
          <a:pPr algn="ctr"/>
          <a:r>
            <a:rPr lang="en-US" dirty="0"/>
            <a:t>Improve Capacity of agency or systems (natural or infrastructural)</a:t>
          </a:r>
        </a:p>
      </dgm:t>
    </dgm:pt>
    <dgm:pt modelId="{EB1C17A7-0448-4D50-9C6E-1F1C8CF51DD8}" type="parTrans" cxnId="{835CC985-11ED-4407-BC2A-750AAE49CB53}">
      <dgm:prSet/>
      <dgm:spPr/>
      <dgm:t>
        <a:bodyPr/>
        <a:lstStyle/>
        <a:p>
          <a:pPr algn="ctr"/>
          <a:endParaRPr lang="en-US"/>
        </a:p>
      </dgm:t>
    </dgm:pt>
    <dgm:pt modelId="{5D846A18-3DF7-49A1-BB03-45F6B050802C}" type="sibTrans" cxnId="{835CC985-11ED-4407-BC2A-750AAE49CB53}">
      <dgm:prSet/>
      <dgm:spPr/>
      <dgm:t>
        <a:bodyPr/>
        <a:lstStyle/>
        <a:p>
          <a:pPr algn="ctr"/>
          <a:endParaRPr lang="en-US"/>
        </a:p>
      </dgm:t>
    </dgm:pt>
    <dgm:pt modelId="{B6D74394-C795-4019-A0E2-834BABE2D0CE}">
      <dgm:prSet/>
      <dgm:spPr/>
      <dgm:t>
        <a:bodyPr/>
        <a:lstStyle/>
        <a:p>
          <a:pPr algn="ctr"/>
          <a:r>
            <a:rPr lang="en-US"/>
            <a:t>Adapt</a:t>
          </a:r>
        </a:p>
      </dgm:t>
    </dgm:pt>
    <dgm:pt modelId="{A80E41CB-3D3E-41B8-924A-332FA6858B09}" type="parTrans" cxnId="{70AD3854-F17A-4B7E-AF80-F088DB63355A}">
      <dgm:prSet/>
      <dgm:spPr/>
      <dgm:t>
        <a:bodyPr/>
        <a:lstStyle/>
        <a:p>
          <a:pPr algn="ctr"/>
          <a:endParaRPr lang="en-US"/>
        </a:p>
      </dgm:t>
    </dgm:pt>
    <dgm:pt modelId="{247D880F-A9EF-4023-8000-D320A5966852}" type="sibTrans" cxnId="{70AD3854-F17A-4B7E-AF80-F088DB63355A}">
      <dgm:prSet/>
      <dgm:spPr/>
      <dgm:t>
        <a:bodyPr/>
        <a:lstStyle/>
        <a:p>
          <a:pPr algn="ctr"/>
          <a:endParaRPr lang="en-US"/>
        </a:p>
      </dgm:t>
    </dgm:pt>
    <dgm:pt modelId="{EA4E4D01-136E-426F-B7CF-F0B6AF517E86}">
      <dgm:prSet/>
      <dgm:spPr/>
      <dgm:t>
        <a:bodyPr/>
        <a:lstStyle/>
        <a:p>
          <a:pPr algn="ctr"/>
          <a:r>
            <a:rPr lang="en-US"/>
            <a:t>Adapt to changing circumstances</a:t>
          </a:r>
        </a:p>
      </dgm:t>
    </dgm:pt>
    <dgm:pt modelId="{F135B8D6-D454-4C46-97AC-5A469DD90131}" type="parTrans" cxnId="{CD2AF1A7-045B-41A4-A5B7-C2A39FC84F9E}">
      <dgm:prSet/>
      <dgm:spPr/>
      <dgm:t>
        <a:bodyPr/>
        <a:lstStyle/>
        <a:p>
          <a:pPr algn="ctr"/>
          <a:endParaRPr lang="en-US"/>
        </a:p>
      </dgm:t>
    </dgm:pt>
    <dgm:pt modelId="{0D8D67F3-DC8B-4FA5-A0AF-9A0643B54520}" type="sibTrans" cxnId="{CD2AF1A7-045B-41A4-A5B7-C2A39FC84F9E}">
      <dgm:prSet/>
      <dgm:spPr/>
      <dgm:t>
        <a:bodyPr/>
        <a:lstStyle/>
        <a:p>
          <a:pPr algn="ctr"/>
          <a:endParaRPr lang="en-US"/>
        </a:p>
      </dgm:t>
    </dgm:pt>
    <dgm:pt modelId="{08383350-D9E6-EB4B-9A6E-3314D3EE0C67}" type="pres">
      <dgm:prSet presAssocID="{5C752A1B-0B32-4F2A-B94B-6D43BA0ED444}" presName="Name0" presStyleCnt="0">
        <dgm:presLayoutVars>
          <dgm:dir/>
          <dgm:animLvl val="lvl"/>
          <dgm:resizeHandles val="exact"/>
        </dgm:presLayoutVars>
      </dgm:prSet>
      <dgm:spPr/>
    </dgm:pt>
    <dgm:pt modelId="{EC86A75C-8D12-1643-806B-571BBD59CF37}" type="pres">
      <dgm:prSet presAssocID="{2F7F9CD7-89F1-42FD-84C1-22156EEA8B36}" presName="composite" presStyleCnt="0"/>
      <dgm:spPr/>
    </dgm:pt>
    <dgm:pt modelId="{6E6F0D7E-F5A3-8B49-84AE-AEED9BAD9F1C}" type="pres">
      <dgm:prSet presAssocID="{2F7F9CD7-89F1-42FD-84C1-22156EEA8B36}" presName="parTx" presStyleLbl="alignNode1" presStyleIdx="0" presStyleCnt="3">
        <dgm:presLayoutVars>
          <dgm:chMax val="0"/>
          <dgm:chPref val="0"/>
        </dgm:presLayoutVars>
      </dgm:prSet>
      <dgm:spPr/>
    </dgm:pt>
    <dgm:pt modelId="{16AAF3A7-6636-4A4D-AA01-1B8C08291836}" type="pres">
      <dgm:prSet presAssocID="{2F7F9CD7-89F1-42FD-84C1-22156EEA8B36}" presName="desTx" presStyleLbl="alignAccFollowNode1" presStyleIdx="0" presStyleCnt="3">
        <dgm:presLayoutVars/>
      </dgm:prSet>
      <dgm:spPr/>
    </dgm:pt>
    <dgm:pt modelId="{8CC341B0-CEFC-6C44-BCED-4B41911D0C24}" type="pres">
      <dgm:prSet presAssocID="{22685F9D-F52B-47BE-9C0F-942F5FBCF552}" presName="space" presStyleCnt="0"/>
      <dgm:spPr/>
    </dgm:pt>
    <dgm:pt modelId="{758A29DC-BFCF-1D4E-9DB9-03F142131D1F}" type="pres">
      <dgm:prSet presAssocID="{0D2904D3-D51C-4447-A7F1-9A1419B82F7C}" presName="composite" presStyleCnt="0"/>
      <dgm:spPr/>
    </dgm:pt>
    <dgm:pt modelId="{1BFA8538-8A9A-714A-B61E-D30192C07132}" type="pres">
      <dgm:prSet presAssocID="{0D2904D3-D51C-4447-A7F1-9A1419B82F7C}" presName="parTx" presStyleLbl="alignNode1" presStyleIdx="1" presStyleCnt="3">
        <dgm:presLayoutVars>
          <dgm:chMax val="0"/>
          <dgm:chPref val="0"/>
        </dgm:presLayoutVars>
      </dgm:prSet>
      <dgm:spPr/>
    </dgm:pt>
    <dgm:pt modelId="{0107595B-83C7-D245-8AF8-8B864E014337}" type="pres">
      <dgm:prSet presAssocID="{0D2904D3-D51C-4447-A7F1-9A1419B82F7C}" presName="desTx" presStyleLbl="alignAccFollowNode1" presStyleIdx="1" presStyleCnt="3">
        <dgm:presLayoutVars/>
      </dgm:prSet>
      <dgm:spPr/>
    </dgm:pt>
    <dgm:pt modelId="{5BAF1009-61D3-3148-8882-065427CFB23E}" type="pres">
      <dgm:prSet presAssocID="{12E024BE-170C-4FAC-B331-854EA9084C36}" presName="space" presStyleCnt="0"/>
      <dgm:spPr/>
    </dgm:pt>
    <dgm:pt modelId="{C86F6E9F-181E-C04D-B526-D77F37740D54}" type="pres">
      <dgm:prSet presAssocID="{B6D74394-C795-4019-A0E2-834BABE2D0CE}" presName="composite" presStyleCnt="0"/>
      <dgm:spPr/>
    </dgm:pt>
    <dgm:pt modelId="{C2CAE1AB-40D4-EC4A-B76C-1F5757A25315}" type="pres">
      <dgm:prSet presAssocID="{B6D74394-C795-4019-A0E2-834BABE2D0CE}" presName="parTx" presStyleLbl="alignNode1" presStyleIdx="2" presStyleCnt="3">
        <dgm:presLayoutVars>
          <dgm:chMax val="0"/>
          <dgm:chPref val="0"/>
        </dgm:presLayoutVars>
      </dgm:prSet>
      <dgm:spPr/>
    </dgm:pt>
    <dgm:pt modelId="{C738421E-E525-4345-82A1-75B05CE900D6}" type="pres">
      <dgm:prSet presAssocID="{B6D74394-C795-4019-A0E2-834BABE2D0CE}" presName="desTx" presStyleLbl="alignAccFollowNode1" presStyleIdx="2" presStyleCnt="3">
        <dgm:presLayoutVars/>
      </dgm:prSet>
      <dgm:spPr/>
    </dgm:pt>
  </dgm:ptLst>
  <dgm:cxnLst>
    <dgm:cxn modelId="{C653161F-9A61-4560-ADF4-58B8D4B56FBA}" srcId="{2F7F9CD7-89F1-42FD-84C1-22156EEA8B36}" destId="{985FFF1D-2F03-44B4-8A37-7E5D5664F717}" srcOrd="0" destOrd="0" parTransId="{7E9A2C96-A98E-4CA9-BB1B-A0E557447530}" sibTransId="{80E5BF38-BE2F-4E99-9C2E-B6B2108A40AF}"/>
    <dgm:cxn modelId="{F3415327-1922-BC45-8914-34157E444780}" type="presOf" srcId="{B6D74394-C795-4019-A0E2-834BABE2D0CE}" destId="{C2CAE1AB-40D4-EC4A-B76C-1F5757A25315}" srcOrd="0" destOrd="0" presId="urn:microsoft.com/office/officeart/2016/7/layout/HorizontalActionList"/>
    <dgm:cxn modelId="{92760C28-4959-1640-A863-E641ADEC9142}" type="presOf" srcId="{5C752A1B-0B32-4F2A-B94B-6D43BA0ED444}" destId="{08383350-D9E6-EB4B-9A6E-3314D3EE0C67}" srcOrd="0" destOrd="0" presId="urn:microsoft.com/office/officeart/2016/7/layout/HorizontalActionList"/>
    <dgm:cxn modelId="{7319B828-DD79-D94F-83B4-B443A17071CD}" type="presOf" srcId="{EA4E4D01-136E-426F-B7CF-F0B6AF517E86}" destId="{C738421E-E525-4345-82A1-75B05CE900D6}" srcOrd="0" destOrd="0" presId="urn:microsoft.com/office/officeart/2016/7/layout/HorizontalActionList"/>
    <dgm:cxn modelId="{70AD3854-F17A-4B7E-AF80-F088DB63355A}" srcId="{5C752A1B-0B32-4F2A-B94B-6D43BA0ED444}" destId="{B6D74394-C795-4019-A0E2-834BABE2D0CE}" srcOrd="2" destOrd="0" parTransId="{A80E41CB-3D3E-41B8-924A-332FA6858B09}" sibTransId="{247D880F-A9EF-4023-8000-D320A5966852}"/>
    <dgm:cxn modelId="{E0FFE254-0CD1-461C-9FC1-B3D48E247F8A}" srcId="{5C752A1B-0B32-4F2A-B94B-6D43BA0ED444}" destId="{0D2904D3-D51C-4447-A7F1-9A1419B82F7C}" srcOrd="1" destOrd="0" parTransId="{C5D126F1-1A27-4CA3-B303-AF57BC7D0F70}" sibTransId="{12E024BE-170C-4FAC-B331-854EA9084C36}"/>
    <dgm:cxn modelId="{5CCC2556-8409-5247-B175-4FB53CF63E65}" type="presOf" srcId="{0D2904D3-D51C-4447-A7F1-9A1419B82F7C}" destId="{1BFA8538-8A9A-714A-B61E-D30192C07132}" srcOrd="0" destOrd="0" presId="urn:microsoft.com/office/officeart/2016/7/layout/HorizontalActionList"/>
    <dgm:cxn modelId="{AF4ABE5E-DF27-574E-89B4-BD5BF763FADF}" type="presOf" srcId="{985FFF1D-2F03-44B4-8A37-7E5D5664F717}" destId="{16AAF3A7-6636-4A4D-AA01-1B8C08291836}" srcOrd="0" destOrd="0" presId="urn:microsoft.com/office/officeart/2016/7/layout/HorizontalActionList"/>
    <dgm:cxn modelId="{835CC985-11ED-4407-BC2A-750AAE49CB53}" srcId="{0D2904D3-D51C-4447-A7F1-9A1419B82F7C}" destId="{85680404-0556-4941-84EC-F5DE920894B1}" srcOrd="0" destOrd="0" parTransId="{EB1C17A7-0448-4D50-9C6E-1F1C8CF51DD8}" sibTransId="{5D846A18-3DF7-49A1-BB03-45F6B050802C}"/>
    <dgm:cxn modelId="{CD2AF1A7-045B-41A4-A5B7-C2A39FC84F9E}" srcId="{B6D74394-C795-4019-A0E2-834BABE2D0CE}" destId="{EA4E4D01-136E-426F-B7CF-F0B6AF517E86}" srcOrd="0" destOrd="0" parTransId="{F135B8D6-D454-4C46-97AC-5A469DD90131}" sibTransId="{0D8D67F3-DC8B-4FA5-A0AF-9A0643B54520}"/>
    <dgm:cxn modelId="{0B3297A9-0861-C844-9C4C-717417634EC0}" type="presOf" srcId="{2F7F9CD7-89F1-42FD-84C1-22156EEA8B36}" destId="{6E6F0D7E-F5A3-8B49-84AE-AEED9BAD9F1C}" srcOrd="0" destOrd="0" presId="urn:microsoft.com/office/officeart/2016/7/layout/HorizontalActionList"/>
    <dgm:cxn modelId="{A3CC16C9-81C8-B54F-96EF-664492188F97}" type="presOf" srcId="{85680404-0556-4941-84EC-F5DE920894B1}" destId="{0107595B-83C7-D245-8AF8-8B864E014337}" srcOrd="0" destOrd="0" presId="urn:microsoft.com/office/officeart/2016/7/layout/HorizontalActionList"/>
    <dgm:cxn modelId="{994380E5-9606-4DA5-B6F7-658046DA5101}" srcId="{5C752A1B-0B32-4F2A-B94B-6D43BA0ED444}" destId="{2F7F9CD7-89F1-42FD-84C1-22156EEA8B36}" srcOrd="0" destOrd="0" parTransId="{EC0C0BFA-8C2C-4361-B485-7AB9F2619400}" sibTransId="{22685F9D-F52B-47BE-9C0F-942F5FBCF552}"/>
    <dgm:cxn modelId="{DDB48F33-122F-9642-8CAD-AA6287D2DEE1}" type="presParOf" srcId="{08383350-D9E6-EB4B-9A6E-3314D3EE0C67}" destId="{EC86A75C-8D12-1643-806B-571BBD59CF37}" srcOrd="0" destOrd="0" presId="urn:microsoft.com/office/officeart/2016/7/layout/HorizontalActionList"/>
    <dgm:cxn modelId="{706458E7-1811-4E4F-91DA-C840CCCDAEB5}" type="presParOf" srcId="{EC86A75C-8D12-1643-806B-571BBD59CF37}" destId="{6E6F0D7E-F5A3-8B49-84AE-AEED9BAD9F1C}" srcOrd="0" destOrd="0" presId="urn:microsoft.com/office/officeart/2016/7/layout/HorizontalActionList"/>
    <dgm:cxn modelId="{0C8C434C-F9E8-AD42-92DA-95B19CA2F60F}" type="presParOf" srcId="{EC86A75C-8D12-1643-806B-571BBD59CF37}" destId="{16AAF3A7-6636-4A4D-AA01-1B8C08291836}" srcOrd="1" destOrd="0" presId="urn:microsoft.com/office/officeart/2016/7/layout/HorizontalActionList"/>
    <dgm:cxn modelId="{F81BED81-D206-2242-B5E2-38C3FBD916F5}" type="presParOf" srcId="{08383350-D9E6-EB4B-9A6E-3314D3EE0C67}" destId="{8CC341B0-CEFC-6C44-BCED-4B41911D0C24}" srcOrd="1" destOrd="0" presId="urn:microsoft.com/office/officeart/2016/7/layout/HorizontalActionList"/>
    <dgm:cxn modelId="{7CA59D54-3B80-B745-803D-B0CC62CA10A2}" type="presParOf" srcId="{08383350-D9E6-EB4B-9A6E-3314D3EE0C67}" destId="{758A29DC-BFCF-1D4E-9DB9-03F142131D1F}" srcOrd="2" destOrd="0" presId="urn:microsoft.com/office/officeart/2016/7/layout/HorizontalActionList"/>
    <dgm:cxn modelId="{A2538E26-698D-CA43-9CFB-6DEEB8971A1A}" type="presParOf" srcId="{758A29DC-BFCF-1D4E-9DB9-03F142131D1F}" destId="{1BFA8538-8A9A-714A-B61E-D30192C07132}" srcOrd="0" destOrd="0" presId="urn:microsoft.com/office/officeart/2016/7/layout/HorizontalActionList"/>
    <dgm:cxn modelId="{43DE73BE-611E-7344-9445-FD9F672C5D20}" type="presParOf" srcId="{758A29DC-BFCF-1D4E-9DB9-03F142131D1F}" destId="{0107595B-83C7-D245-8AF8-8B864E014337}" srcOrd="1" destOrd="0" presId="urn:microsoft.com/office/officeart/2016/7/layout/HorizontalActionList"/>
    <dgm:cxn modelId="{E334A963-6861-614C-81D1-6335288585B4}" type="presParOf" srcId="{08383350-D9E6-EB4B-9A6E-3314D3EE0C67}" destId="{5BAF1009-61D3-3148-8882-065427CFB23E}" srcOrd="3" destOrd="0" presId="urn:microsoft.com/office/officeart/2016/7/layout/HorizontalActionList"/>
    <dgm:cxn modelId="{32CBB07A-A20A-764D-B072-2105E60F9DBD}" type="presParOf" srcId="{08383350-D9E6-EB4B-9A6E-3314D3EE0C67}" destId="{C86F6E9F-181E-C04D-B526-D77F37740D54}" srcOrd="4" destOrd="0" presId="urn:microsoft.com/office/officeart/2016/7/layout/HorizontalActionList"/>
    <dgm:cxn modelId="{2AD98A29-2A2C-2843-9EA1-FA5F6ABD9C44}" type="presParOf" srcId="{C86F6E9F-181E-C04D-B526-D77F37740D54}" destId="{C2CAE1AB-40D4-EC4A-B76C-1F5757A25315}" srcOrd="0" destOrd="0" presId="urn:microsoft.com/office/officeart/2016/7/layout/HorizontalActionList"/>
    <dgm:cxn modelId="{0E975EEB-8D9D-5642-88D9-6E2D023DEC55}" type="presParOf" srcId="{C86F6E9F-181E-C04D-B526-D77F37740D54}" destId="{C738421E-E525-4345-82A1-75B05CE900D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E509D-AB12-41CD-9462-EC16CBB7D708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7AF29B-F6B8-4C9D-A1ED-857C390729FC}">
      <dgm:prSet phldrT="[Text]"/>
      <dgm:spPr/>
      <dgm:t>
        <a:bodyPr/>
        <a:lstStyle/>
        <a:p>
          <a:pPr>
            <a:defRPr cap="all"/>
          </a:pPr>
          <a:r>
            <a:rPr lang="en-US">
              <a:latin typeface="Bookman Old Style" panose="02050604050505020204" pitchFamily="18" charset="0"/>
            </a:rPr>
            <a:t>Innovation</a:t>
          </a:r>
        </a:p>
      </dgm:t>
    </dgm:pt>
    <dgm:pt modelId="{1F85EC26-A8E8-4292-9025-F822D4DE2CF7}" type="parTrans" cxnId="{BCA398DA-086C-4AF1-8B16-40E9381877B3}">
      <dgm:prSet/>
      <dgm:spPr/>
      <dgm:t>
        <a:bodyPr/>
        <a:lstStyle/>
        <a:p>
          <a:endParaRPr lang="en-US"/>
        </a:p>
      </dgm:t>
    </dgm:pt>
    <dgm:pt modelId="{9A35508B-B0E1-44B1-91AB-1407D2B1A03B}" type="sibTrans" cxnId="{BCA398DA-086C-4AF1-8B16-40E9381877B3}">
      <dgm:prSet/>
      <dgm:spPr/>
      <dgm:t>
        <a:bodyPr/>
        <a:lstStyle/>
        <a:p>
          <a:endParaRPr lang="en-US"/>
        </a:p>
      </dgm:t>
    </dgm:pt>
    <dgm:pt modelId="{E19375D4-0952-4D3C-8806-FBE550D93FB5}">
      <dgm:prSet phldrT="[Text]"/>
      <dgm:spPr/>
      <dgm:t>
        <a:bodyPr/>
        <a:lstStyle/>
        <a:p>
          <a:pPr>
            <a:defRPr cap="all"/>
          </a:pPr>
          <a:r>
            <a:rPr lang="en-US">
              <a:latin typeface="Bookman Old Style" panose="02050604050505020204" pitchFamily="18" charset="0"/>
            </a:rPr>
            <a:t>Diffusion</a:t>
          </a:r>
        </a:p>
      </dgm:t>
    </dgm:pt>
    <dgm:pt modelId="{8170EFB0-A6E8-40A8-831D-E29E7F0FBABF}" type="parTrans" cxnId="{4CE4E82E-920A-4F99-A18C-716A9D5ECBF6}">
      <dgm:prSet/>
      <dgm:spPr/>
      <dgm:t>
        <a:bodyPr/>
        <a:lstStyle/>
        <a:p>
          <a:endParaRPr lang="en-US"/>
        </a:p>
      </dgm:t>
    </dgm:pt>
    <dgm:pt modelId="{E372C26A-BBBB-4F72-8993-EB3062BCDF86}" type="sibTrans" cxnId="{4CE4E82E-920A-4F99-A18C-716A9D5ECBF6}">
      <dgm:prSet/>
      <dgm:spPr/>
      <dgm:t>
        <a:bodyPr/>
        <a:lstStyle/>
        <a:p>
          <a:endParaRPr lang="en-US"/>
        </a:p>
      </dgm:t>
    </dgm:pt>
    <dgm:pt modelId="{782C949E-ED43-41FE-A1BB-146359BF7FE8}">
      <dgm:prSet phldrT="[Text]"/>
      <dgm:spPr/>
      <dgm:t>
        <a:bodyPr/>
        <a:lstStyle/>
        <a:p>
          <a:pPr>
            <a:defRPr cap="all"/>
          </a:pPr>
          <a:r>
            <a:rPr lang="en-US">
              <a:latin typeface="Bookman Old Style" panose="02050604050505020204" pitchFamily="18" charset="0"/>
            </a:rPr>
            <a:t>Adaptation</a:t>
          </a:r>
        </a:p>
      </dgm:t>
    </dgm:pt>
    <dgm:pt modelId="{BAAF04DB-635B-4AE7-8BAA-4936CC190655}" type="parTrans" cxnId="{124C54C3-04C0-40E2-91DC-6C0AB04F1821}">
      <dgm:prSet/>
      <dgm:spPr/>
      <dgm:t>
        <a:bodyPr/>
        <a:lstStyle/>
        <a:p>
          <a:endParaRPr lang="en-US"/>
        </a:p>
      </dgm:t>
    </dgm:pt>
    <dgm:pt modelId="{C8EE23E1-31D1-4B91-B339-DDDB54C8C2ED}" type="sibTrans" cxnId="{124C54C3-04C0-40E2-91DC-6C0AB04F1821}">
      <dgm:prSet/>
      <dgm:spPr/>
      <dgm:t>
        <a:bodyPr/>
        <a:lstStyle/>
        <a:p>
          <a:endParaRPr lang="en-US"/>
        </a:p>
      </dgm:t>
    </dgm:pt>
    <dgm:pt modelId="{30902ED3-C04E-3A4C-B636-FC76FDAB6846}" type="pres">
      <dgm:prSet presAssocID="{79BE509D-AB12-41CD-9462-EC16CBB7D7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46889E-BE02-CF46-BB22-0F658EED41CB}" type="pres">
      <dgm:prSet presAssocID="{B47AF29B-F6B8-4C9D-A1ED-857C390729FC}" presName="root" presStyleCnt="0"/>
      <dgm:spPr/>
    </dgm:pt>
    <dgm:pt modelId="{4FFF6BC0-3C20-4849-92B9-BCE123B5150E}" type="pres">
      <dgm:prSet presAssocID="{B47AF29B-F6B8-4C9D-A1ED-857C390729FC}" presName="rootComposite" presStyleCnt="0"/>
      <dgm:spPr/>
    </dgm:pt>
    <dgm:pt modelId="{E8EFF537-D4AE-304A-B6EB-02A211D388A7}" type="pres">
      <dgm:prSet presAssocID="{B47AF29B-F6B8-4C9D-A1ED-857C390729FC}" presName="rootText" presStyleLbl="node1" presStyleIdx="0" presStyleCnt="3"/>
      <dgm:spPr/>
    </dgm:pt>
    <dgm:pt modelId="{8D99566D-2CFB-9049-AB62-99DDFD54D0F3}" type="pres">
      <dgm:prSet presAssocID="{B47AF29B-F6B8-4C9D-A1ED-857C390729FC}" presName="rootConnector" presStyleLbl="node1" presStyleIdx="0" presStyleCnt="3"/>
      <dgm:spPr/>
    </dgm:pt>
    <dgm:pt modelId="{91EC91A3-267F-164F-ADBB-26FD80E2445E}" type="pres">
      <dgm:prSet presAssocID="{B47AF29B-F6B8-4C9D-A1ED-857C390729FC}" presName="childShape" presStyleCnt="0"/>
      <dgm:spPr/>
    </dgm:pt>
    <dgm:pt modelId="{117DB3D8-FA88-FC4F-8FDC-9C2034488BFB}" type="pres">
      <dgm:prSet presAssocID="{E19375D4-0952-4D3C-8806-FBE550D93FB5}" presName="root" presStyleCnt="0"/>
      <dgm:spPr/>
    </dgm:pt>
    <dgm:pt modelId="{B4C77A70-D1EB-F147-B826-B064F1F63739}" type="pres">
      <dgm:prSet presAssocID="{E19375D4-0952-4D3C-8806-FBE550D93FB5}" presName="rootComposite" presStyleCnt="0"/>
      <dgm:spPr/>
    </dgm:pt>
    <dgm:pt modelId="{036FDB5D-A448-0C49-B682-7F238C8DE2E6}" type="pres">
      <dgm:prSet presAssocID="{E19375D4-0952-4D3C-8806-FBE550D93FB5}" presName="rootText" presStyleLbl="node1" presStyleIdx="1" presStyleCnt="3"/>
      <dgm:spPr/>
    </dgm:pt>
    <dgm:pt modelId="{E69DBBB9-0C62-CC48-B262-D6E7C04C1EB0}" type="pres">
      <dgm:prSet presAssocID="{E19375D4-0952-4D3C-8806-FBE550D93FB5}" presName="rootConnector" presStyleLbl="node1" presStyleIdx="1" presStyleCnt="3"/>
      <dgm:spPr/>
    </dgm:pt>
    <dgm:pt modelId="{63946C3B-5E0F-7045-9B1E-AC188CAEC3A7}" type="pres">
      <dgm:prSet presAssocID="{E19375D4-0952-4D3C-8806-FBE550D93FB5}" presName="childShape" presStyleCnt="0"/>
      <dgm:spPr/>
    </dgm:pt>
    <dgm:pt modelId="{097BDCFA-CF7F-964C-9DA4-9BE0316D3D1C}" type="pres">
      <dgm:prSet presAssocID="{782C949E-ED43-41FE-A1BB-146359BF7FE8}" presName="root" presStyleCnt="0"/>
      <dgm:spPr/>
    </dgm:pt>
    <dgm:pt modelId="{74ABB701-7290-4C4B-94A0-8DB3CB22CD56}" type="pres">
      <dgm:prSet presAssocID="{782C949E-ED43-41FE-A1BB-146359BF7FE8}" presName="rootComposite" presStyleCnt="0"/>
      <dgm:spPr/>
    </dgm:pt>
    <dgm:pt modelId="{1582DC81-A343-3040-B830-12FA2767E533}" type="pres">
      <dgm:prSet presAssocID="{782C949E-ED43-41FE-A1BB-146359BF7FE8}" presName="rootText" presStyleLbl="node1" presStyleIdx="2" presStyleCnt="3"/>
      <dgm:spPr/>
    </dgm:pt>
    <dgm:pt modelId="{49ADD42F-EF4A-134B-9631-41FB47E7DC19}" type="pres">
      <dgm:prSet presAssocID="{782C949E-ED43-41FE-A1BB-146359BF7FE8}" presName="rootConnector" presStyleLbl="node1" presStyleIdx="2" presStyleCnt="3"/>
      <dgm:spPr/>
    </dgm:pt>
    <dgm:pt modelId="{AE838032-C4FF-B34F-A107-71479D1DBA94}" type="pres">
      <dgm:prSet presAssocID="{782C949E-ED43-41FE-A1BB-146359BF7FE8}" presName="childShape" presStyleCnt="0"/>
      <dgm:spPr/>
    </dgm:pt>
  </dgm:ptLst>
  <dgm:cxnLst>
    <dgm:cxn modelId="{9C617A18-9AF8-614E-A294-363A5FC40E45}" type="presOf" srcId="{E19375D4-0952-4D3C-8806-FBE550D93FB5}" destId="{036FDB5D-A448-0C49-B682-7F238C8DE2E6}" srcOrd="0" destOrd="0" presId="urn:microsoft.com/office/officeart/2005/8/layout/hierarchy3"/>
    <dgm:cxn modelId="{88D7322B-8141-824F-A201-676B84D8A0A8}" type="presOf" srcId="{782C949E-ED43-41FE-A1BB-146359BF7FE8}" destId="{49ADD42F-EF4A-134B-9631-41FB47E7DC19}" srcOrd="1" destOrd="0" presId="urn:microsoft.com/office/officeart/2005/8/layout/hierarchy3"/>
    <dgm:cxn modelId="{4CE4E82E-920A-4F99-A18C-716A9D5ECBF6}" srcId="{79BE509D-AB12-41CD-9462-EC16CBB7D708}" destId="{E19375D4-0952-4D3C-8806-FBE550D93FB5}" srcOrd="1" destOrd="0" parTransId="{8170EFB0-A6E8-40A8-831D-E29E7F0FBABF}" sibTransId="{E372C26A-BBBB-4F72-8993-EB3062BCDF86}"/>
    <dgm:cxn modelId="{2BE0ED66-523B-EA48-8366-FCE236A5332A}" type="presOf" srcId="{79BE509D-AB12-41CD-9462-EC16CBB7D708}" destId="{30902ED3-C04E-3A4C-B636-FC76FDAB6846}" srcOrd="0" destOrd="0" presId="urn:microsoft.com/office/officeart/2005/8/layout/hierarchy3"/>
    <dgm:cxn modelId="{5170FB8A-19B5-4840-ACCA-5AE88DCD2694}" type="presOf" srcId="{E19375D4-0952-4D3C-8806-FBE550D93FB5}" destId="{E69DBBB9-0C62-CC48-B262-D6E7C04C1EB0}" srcOrd="1" destOrd="0" presId="urn:microsoft.com/office/officeart/2005/8/layout/hierarchy3"/>
    <dgm:cxn modelId="{7C79D48D-2CD7-404E-8131-840D8F961D1A}" type="presOf" srcId="{B47AF29B-F6B8-4C9D-A1ED-857C390729FC}" destId="{8D99566D-2CFB-9049-AB62-99DDFD54D0F3}" srcOrd="1" destOrd="0" presId="urn:microsoft.com/office/officeart/2005/8/layout/hierarchy3"/>
    <dgm:cxn modelId="{69392CB5-60F5-ED42-A15E-13EB9B4FF09E}" type="presOf" srcId="{782C949E-ED43-41FE-A1BB-146359BF7FE8}" destId="{1582DC81-A343-3040-B830-12FA2767E533}" srcOrd="0" destOrd="0" presId="urn:microsoft.com/office/officeart/2005/8/layout/hierarchy3"/>
    <dgm:cxn modelId="{124C54C3-04C0-40E2-91DC-6C0AB04F1821}" srcId="{79BE509D-AB12-41CD-9462-EC16CBB7D708}" destId="{782C949E-ED43-41FE-A1BB-146359BF7FE8}" srcOrd="2" destOrd="0" parTransId="{BAAF04DB-635B-4AE7-8BAA-4936CC190655}" sibTransId="{C8EE23E1-31D1-4B91-B339-DDDB54C8C2ED}"/>
    <dgm:cxn modelId="{BCA398DA-086C-4AF1-8B16-40E9381877B3}" srcId="{79BE509D-AB12-41CD-9462-EC16CBB7D708}" destId="{B47AF29B-F6B8-4C9D-A1ED-857C390729FC}" srcOrd="0" destOrd="0" parTransId="{1F85EC26-A8E8-4292-9025-F822D4DE2CF7}" sibTransId="{9A35508B-B0E1-44B1-91AB-1407D2B1A03B}"/>
    <dgm:cxn modelId="{B1D968EE-6651-8C48-A07D-A853891C9A68}" type="presOf" srcId="{B47AF29B-F6B8-4C9D-A1ED-857C390729FC}" destId="{E8EFF537-D4AE-304A-B6EB-02A211D388A7}" srcOrd="0" destOrd="0" presId="urn:microsoft.com/office/officeart/2005/8/layout/hierarchy3"/>
    <dgm:cxn modelId="{740E8166-C150-324B-83E8-C93592E732BE}" type="presParOf" srcId="{30902ED3-C04E-3A4C-B636-FC76FDAB6846}" destId="{9F46889E-BE02-CF46-BB22-0F658EED41CB}" srcOrd="0" destOrd="0" presId="urn:microsoft.com/office/officeart/2005/8/layout/hierarchy3"/>
    <dgm:cxn modelId="{F58489B6-00DB-E747-B3FC-2539008295D1}" type="presParOf" srcId="{9F46889E-BE02-CF46-BB22-0F658EED41CB}" destId="{4FFF6BC0-3C20-4849-92B9-BCE123B5150E}" srcOrd="0" destOrd="0" presId="urn:microsoft.com/office/officeart/2005/8/layout/hierarchy3"/>
    <dgm:cxn modelId="{F43A7D1C-A757-CC4C-A36A-AA261D529528}" type="presParOf" srcId="{4FFF6BC0-3C20-4849-92B9-BCE123B5150E}" destId="{E8EFF537-D4AE-304A-B6EB-02A211D388A7}" srcOrd="0" destOrd="0" presId="urn:microsoft.com/office/officeart/2005/8/layout/hierarchy3"/>
    <dgm:cxn modelId="{E3902239-B9B5-1440-ABF6-FABEB8133D27}" type="presParOf" srcId="{4FFF6BC0-3C20-4849-92B9-BCE123B5150E}" destId="{8D99566D-2CFB-9049-AB62-99DDFD54D0F3}" srcOrd="1" destOrd="0" presId="urn:microsoft.com/office/officeart/2005/8/layout/hierarchy3"/>
    <dgm:cxn modelId="{2686DB45-ABC6-004F-8933-B7D7F064C81A}" type="presParOf" srcId="{9F46889E-BE02-CF46-BB22-0F658EED41CB}" destId="{91EC91A3-267F-164F-ADBB-26FD80E2445E}" srcOrd="1" destOrd="0" presId="urn:microsoft.com/office/officeart/2005/8/layout/hierarchy3"/>
    <dgm:cxn modelId="{BCC8943F-8199-B243-988F-3809A28E8938}" type="presParOf" srcId="{30902ED3-C04E-3A4C-B636-FC76FDAB6846}" destId="{117DB3D8-FA88-FC4F-8FDC-9C2034488BFB}" srcOrd="1" destOrd="0" presId="urn:microsoft.com/office/officeart/2005/8/layout/hierarchy3"/>
    <dgm:cxn modelId="{3E8C14E8-0FD4-AA49-943F-FE5DF346E4D8}" type="presParOf" srcId="{117DB3D8-FA88-FC4F-8FDC-9C2034488BFB}" destId="{B4C77A70-D1EB-F147-B826-B064F1F63739}" srcOrd="0" destOrd="0" presId="urn:microsoft.com/office/officeart/2005/8/layout/hierarchy3"/>
    <dgm:cxn modelId="{267C9832-6631-A845-A26E-484DB065B302}" type="presParOf" srcId="{B4C77A70-D1EB-F147-B826-B064F1F63739}" destId="{036FDB5D-A448-0C49-B682-7F238C8DE2E6}" srcOrd="0" destOrd="0" presId="urn:microsoft.com/office/officeart/2005/8/layout/hierarchy3"/>
    <dgm:cxn modelId="{CDB329D2-F99F-A449-A618-FC0D3098C41D}" type="presParOf" srcId="{B4C77A70-D1EB-F147-B826-B064F1F63739}" destId="{E69DBBB9-0C62-CC48-B262-D6E7C04C1EB0}" srcOrd="1" destOrd="0" presId="urn:microsoft.com/office/officeart/2005/8/layout/hierarchy3"/>
    <dgm:cxn modelId="{0A137B3E-C008-EC40-A9CE-A73912F63ED7}" type="presParOf" srcId="{117DB3D8-FA88-FC4F-8FDC-9C2034488BFB}" destId="{63946C3B-5E0F-7045-9B1E-AC188CAEC3A7}" srcOrd="1" destOrd="0" presId="urn:microsoft.com/office/officeart/2005/8/layout/hierarchy3"/>
    <dgm:cxn modelId="{32E230BD-18D7-4445-8214-1702FE6EBA2D}" type="presParOf" srcId="{30902ED3-C04E-3A4C-B636-FC76FDAB6846}" destId="{097BDCFA-CF7F-964C-9DA4-9BE0316D3D1C}" srcOrd="2" destOrd="0" presId="urn:microsoft.com/office/officeart/2005/8/layout/hierarchy3"/>
    <dgm:cxn modelId="{54D06186-D921-8A47-B99F-D65D76975BDF}" type="presParOf" srcId="{097BDCFA-CF7F-964C-9DA4-9BE0316D3D1C}" destId="{74ABB701-7290-4C4B-94A0-8DB3CB22CD56}" srcOrd="0" destOrd="0" presId="urn:microsoft.com/office/officeart/2005/8/layout/hierarchy3"/>
    <dgm:cxn modelId="{54BCA0AF-21A3-3347-946D-8E4C048B45F9}" type="presParOf" srcId="{74ABB701-7290-4C4B-94A0-8DB3CB22CD56}" destId="{1582DC81-A343-3040-B830-12FA2767E533}" srcOrd="0" destOrd="0" presId="urn:microsoft.com/office/officeart/2005/8/layout/hierarchy3"/>
    <dgm:cxn modelId="{71532675-9C68-054B-860D-547A113891ED}" type="presParOf" srcId="{74ABB701-7290-4C4B-94A0-8DB3CB22CD56}" destId="{49ADD42F-EF4A-134B-9631-41FB47E7DC19}" srcOrd="1" destOrd="0" presId="urn:microsoft.com/office/officeart/2005/8/layout/hierarchy3"/>
    <dgm:cxn modelId="{7CB4B822-2D18-9048-9B91-460FBC5CAC05}" type="presParOf" srcId="{097BDCFA-CF7F-964C-9DA4-9BE0316D3D1C}" destId="{AE838032-C4FF-B34F-A107-71479D1DBA9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78F25-3017-4F0D-B65B-975658A660CC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8EBF93-4BC0-4ADA-BCC5-5132273B7682}">
      <dgm:prSet/>
      <dgm:spPr/>
      <dgm:t>
        <a:bodyPr/>
        <a:lstStyle/>
        <a:p>
          <a:r>
            <a:rPr lang="en-US"/>
            <a:t>Deeper dive into the data to determine Aurora’s levels of resilience</a:t>
          </a:r>
        </a:p>
      </dgm:t>
    </dgm:pt>
    <dgm:pt modelId="{F418756E-3DCF-44FC-8482-70E3C0E4EBD8}" type="parTrans" cxnId="{B08D1311-5EFC-4E16-A52B-E1E90187CC6A}">
      <dgm:prSet/>
      <dgm:spPr/>
      <dgm:t>
        <a:bodyPr/>
        <a:lstStyle/>
        <a:p>
          <a:endParaRPr lang="en-US"/>
        </a:p>
      </dgm:t>
    </dgm:pt>
    <dgm:pt modelId="{B81DC641-33B8-469A-B52B-4559F9AA6119}" type="sibTrans" cxnId="{B08D1311-5EFC-4E16-A52B-E1E90187CC6A}">
      <dgm:prSet/>
      <dgm:spPr/>
      <dgm:t>
        <a:bodyPr/>
        <a:lstStyle/>
        <a:p>
          <a:endParaRPr lang="en-US"/>
        </a:p>
      </dgm:t>
    </dgm:pt>
    <dgm:pt modelId="{B9289F0B-9367-4A97-8E0F-3AB182FA697B}">
      <dgm:prSet/>
      <dgm:spPr/>
      <dgm:t>
        <a:bodyPr/>
        <a:lstStyle/>
        <a:p>
          <a:r>
            <a:rPr lang="en-US"/>
            <a:t>This will include assessments of other communities that have used the Climate Resilience Framework for Water Sustainability and Resilience</a:t>
          </a:r>
        </a:p>
      </dgm:t>
    </dgm:pt>
    <dgm:pt modelId="{105AFE1F-F02F-4666-A295-FB2AC72B904F}" type="parTrans" cxnId="{597DDDAC-65CE-47AA-A43B-F6C99CC9D7C3}">
      <dgm:prSet/>
      <dgm:spPr/>
      <dgm:t>
        <a:bodyPr/>
        <a:lstStyle/>
        <a:p>
          <a:endParaRPr lang="en-US"/>
        </a:p>
      </dgm:t>
    </dgm:pt>
    <dgm:pt modelId="{6ED18B6E-A165-40B6-8954-DD7D7AB06A0C}" type="sibTrans" cxnId="{597DDDAC-65CE-47AA-A43B-F6C99CC9D7C3}">
      <dgm:prSet/>
      <dgm:spPr/>
      <dgm:t>
        <a:bodyPr/>
        <a:lstStyle/>
        <a:p>
          <a:endParaRPr lang="en-US"/>
        </a:p>
      </dgm:t>
    </dgm:pt>
    <dgm:pt modelId="{5DDD4433-84AE-EC4F-A1A6-678C8DFBC026}" type="pres">
      <dgm:prSet presAssocID="{68178F25-3017-4F0D-B65B-975658A660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77F879-69FD-7747-BFEF-7C9114CFB567}" type="pres">
      <dgm:prSet presAssocID="{C88EBF93-4BC0-4ADA-BCC5-5132273B7682}" presName="hierRoot1" presStyleCnt="0"/>
      <dgm:spPr/>
    </dgm:pt>
    <dgm:pt modelId="{8642A67D-286F-FD4E-8115-D125F74D67F2}" type="pres">
      <dgm:prSet presAssocID="{C88EBF93-4BC0-4ADA-BCC5-5132273B7682}" presName="composite" presStyleCnt="0"/>
      <dgm:spPr/>
    </dgm:pt>
    <dgm:pt modelId="{842E24C6-07CF-D74E-A044-E8DFD268266A}" type="pres">
      <dgm:prSet presAssocID="{C88EBF93-4BC0-4ADA-BCC5-5132273B7682}" presName="background" presStyleLbl="node0" presStyleIdx="0" presStyleCnt="2"/>
      <dgm:spPr/>
    </dgm:pt>
    <dgm:pt modelId="{6FF9A944-61C7-1142-B24C-1FA0F7DBBA2D}" type="pres">
      <dgm:prSet presAssocID="{C88EBF93-4BC0-4ADA-BCC5-5132273B7682}" presName="text" presStyleLbl="fgAcc0" presStyleIdx="0" presStyleCnt="2">
        <dgm:presLayoutVars>
          <dgm:chPref val="3"/>
        </dgm:presLayoutVars>
      </dgm:prSet>
      <dgm:spPr/>
    </dgm:pt>
    <dgm:pt modelId="{34167539-1B1C-3541-A31C-B0CEFAE5A6C5}" type="pres">
      <dgm:prSet presAssocID="{C88EBF93-4BC0-4ADA-BCC5-5132273B7682}" presName="hierChild2" presStyleCnt="0"/>
      <dgm:spPr/>
    </dgm:pt>
    <dgm:pt modelId="{41DF1718-2A2A-594A-B928-FE7D9543BBDC}" type="pres">
      <dgm:prSet presAssocID="{B9289F0B-9367-4A97-8E0F-3AB182FA697B}" presName="hierRoot1" presStyleCnt="0"/>
      <dgm:spPr/>
    </dgm:pt>
    <dgm:pt modelId="{8A185EE1-D8C7-A04C-BC3E-B6E7561BB99A}" type="pres">
      <dgm:prSet presAssocID="{B9289F0B-9367-4A97-8E0F-3AB182FA697B}" presName="composite" presStyleCnt="0"/>
      <dgm:spPr/>
    </dgm:pt>
    <dgm:pt modelId="{78553D14-C8C6-654D-8613-E25C2F3ED4E7}" type="pres">
      <dgm:prSet presAssocID="{B9289F0B-9367-4A97-8E0F-3AB182FA697B}" presName="background" presStyleLbl="node0" presStyleIdx="1" presStyleCnt="2"/>
      <dgm:spPr/>
    </dgm:pt>
    <dgm:pt modelId="{58BF61B3-1F68-584C-9A37-E316A04398BF}" type="pres">
      <dgm:prSet presAssocID="{B9289F0B-9367-4A97-8E0F-3AB182FA697B}" presName="text" presStyleLbl="fgAcc0" presStyleIdx="1" presStyleCnt="2">
        <dgm:presLayoutVars>
          <dgm:chPref val="3"/>
        </dgm:presLayoutVars>
      </dgm:prSet>
      <dgm:spPr/>
    </dgm:pt>
    <dgm:pt modelId="{E076B821-E7DC-A741-9B15-301CEDA1AE1A}" type="pres">
      <dgm:prSet presAssocID="{B9289F0B-9367-4A97-8E0F-3AB182FA697B}" presName="hierChild2" presStyleCnt="0"/>
      <dgm:spPr/>
    </dgm:pt>
  </dgm:ptLst>
  <dgm:cxnLst>
    <dgm:cxn modelId="{B08D1311-5EFC-4E16-A52B-E1E90187CC6A}" srcId="{68178F25-3017-4F0D-B65B-975658A660CC}" destId="{C88EBF93-4BC0-4ADA-BCC5-5132273B7682}" srcOrd="0" destOrd="0" parTransId="{F418756E-3DCF-44FC-8482-70E3C0E4EBD8}" sibTransId="{B81DC641-33B8-469A-B52B-4559F9AA6119}"/>
    <dgm:cxn modelId="{3872D84E-6798-3741-BAD2-8469EA330C0D}" type="presOf" srcId="{68178F25-3017-4F0D-B65B-975658A660CC}" destId="{5DDD4433-84AE-EC4F-A1A6-678C8DFBC026}" srcOrd="0" destOrd="0" presId="urn:microsoft.com/office/officeart/2005/8/layout/hierarchy1"/>
    <dgm:cxn modelId="{B3126072-5AF7-2847-A976-1990B4538217}" type="presOf" srcId="{B9289F0B-9367-4A97-8E0F-3AB182FA697B}" destId="{58BF61B3-1F68-584C-9A37-E316A04398BF}" srcOrd="0" destOrd="0" presId="urn:microsoft.com/office/officeart/2005/8/layout/hierarchy1"/>
    <dgm:cxn modelId="{597DDDAC-65CE-47AA-A43B-F6C99CC9D7C3}" srcId="{68178F25-3017-4F0D-B65B-975658A660CC}" destId="{B9289F0B-9367-4A97-8E0F-3AB182FA697B}" srcOrd="1" destOrd="0" parTransId="{105AFE1F-F02F-4666-A295-FB2AC72B904F}" sibTransId="{6ED18B6E-A165-40B6-8954-DD7D7AB06A0C}"/>
    <dgm:cxn modelId="{AE4F43C8-4CE0-7940-A69A-279496B7F005}" type="presOf" srcId="{C88EBF93-4BC0-4ADA-BCC5-5132273B7682}" destId="{6FF9A944-61C7-1142-B24C-1FA0F7DBBA2D}" srcOrd="0" destOrd="0" presId="urn:microsoft.com/office/officeart/2005/8/layout/hierarchy1"/>
    <dgm:cxn modelId="{F902E681-1275-9341-96CA-FEABE9FA3A94}" type="presParOf" srcId="{5DDD4433-84AE-EC4F-A1A6-678C8DFBC026}" destId="{1F77F879-69FD-7747-BFEF-7C9114CFB567}" srcOrd="0" destOrd="0" presId="urn:microsoft.com/office/officeart/2005/8/layout/hierarchy1"/>
    <dgm:cxn modelId="{9171C383-7990-D94B-B079-8D7DB6CE90D7}" type="presParOf" srcId="{1F77F879-69FD-7747-BFEF-7C9114CFB567}" destId="{8642A67D-286F-FD4E-8115-D125F74D67F2}" srcOrd="0" destOrd="0" presId="urn:microsoft.com/office/officeart/2005/8/layout/hierarchy1"/>
    <dgm:cxn modelId="{FB4337D5-D5C9-C647-8AFD-04C4BE4C4546}" type="presParOf" srcId="{8642A67D-286F-FD4E-8115-D125F74D67F2}" destId="{842E24C6-07CF-D74E-A044-E8DFD268266A}" srcOrd="0" destOrd="0" presId="urn:microsoft.com/office/officeart/2005/8/layout/hierarchy1"/>
    <dgm:cxn modelId="{3339F826-BF4A-484D-AE58-F0B7730D000B}" type="presParOf" srcId="{8642A67D-286F-FD4E-8115-D125F74D67F2}" destId="{6FF9A944-61C7-1142-B24C-1FA0F7DBBA2D}" srcOrd="1" destOrd="0" presId="urn:microsoft.com/office/officeart/2005/8/layout/hierarchy1"/>
    <dgm:cxn modelId="{B9E3E8A5-9D78-9B48-A249-B46E79979BF8}" type="presParOf" srcId="{1F77F879-69FD-7747-BFEF-7C9114CFB567}" destId="{34167539-1B1C-3541-A31C-B0CEFAE5A6C5}" srcOrd="1" destOrd="0" presId="urn:microsoft.com/office/officeart/2005/8/layout/hierarchy1"/>
    <dgm:cxn modelId="{C39925C6-9DC8-6C48-92C4-41D5D192BE81}" type="presParOf" srcId="{5DDD4433-84AE-EC4F-A1A6-678C8DFBC026}" destId="{41DF1718-2A2A-594A-B928-FE7D9543BBDC}" srcOrd="1" destOrd="0" presId="urn:microsoft.com/office/officeart/2005/8/layout/hierarchy1"/>
    <dgm:cxn modelId="{73C6B9E3-2C02-B743-9E9C-1CF9D06A879D}" type="presParOf" srcId="{41DF1718-2A2A-594A-B928-FE7D9543BBDC}" destId="{8A185EE1-D8C7-A04C-BC3E-B6E7561BB99A}" srcOrd="0" destOrd="0" presId="urn:microsoft.com/office/officeart/2005/8/layout/hierarchy1"/>
    <dgm:cxn modelId="{AE9C07C3-FA67-1746-B90E-69722A9A46F2}" type="presParOf" srcId="{8A185EE1-D8C7-A04C-BC3E-B6E7561BB99A}" destId="{78553D14-C8C6-654D-8613-E25C2F3ED4E7}" srcOrd="0" destOrd="0" presId="urn:microsoft.com/office/officeart/2005/8/layout/hierarchy1"/>
    <dgm:cxn modelId="{AA1F9954-C1C4-7B4D-9C25-654F5D59F478}" type="presParOf" srcId="{8A185EE1-D8C7-A04C-BC3E-B6E7561BB99A}" destId="{58BF61B3-1F68-584C-9A37-E316A04398BF}" srcOrd="1" destOrd="0" presId="urn:microsoft.com/office/officeart/2005/8/layout/hierarchy1"/>
    <dgm:cxn modelId="{42881002-1404-0C4B-B769-1E421DCA8854}" type="presParOf" srcId="{41DF1718-2A2A-594A-B928-FE7D9543BBDC}" destId="{E076B821-E7DC-A741-9B15-301CEDA1AE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F0D7E-F5A3-8B49-84AE-AEED9BAD9F1C}">
      <dsp:nvSpPr>
        <dsp:cNvPr id="0" name=""/>
        <dsp:cNvSpPr/>
      </dsp:nvSpPr>
      <dsp:spPr>
        <a:xfrm>
          <a:off x="10090" y="578505"/>
          <a:ext cx="3426543" cy="10279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Improve</a:t>
          </a:r>
        </a:p>
      </dsp:txBody>
      <dsp:txXfrm>
        <a:off x="10090" y="578505"/>
        <a:ext cx="3426543" cy="1027963"/>
      </dsp:txXfrm>
    </dsp:sp>
    <dsp:sp modelId="{16AAF3A7-6636-4A4D-AA01-1B8C08291836}">
      <dsp:nvSpPr>
        <dsp:cNvPr id="0" name=""/>
        <dsp:cNvSpPr/>
      </dsp:nvSpPr>
      <dsp:spPr>
        <a:xfrm>
          <a:off x="10090" y="1606468"/>
          <a:ext cx="3426543" cy="216636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Improve policy or program through partnership</a:t>
          </a:r>
        </a:p>
      </dsp:txBody>
      <dsp:txXfrm>
        <a:off x="10090" y="1606468"/>
        <a:ext cx="3426543" cy="2166364"/>
      </dsp:txXfrm>
    </dsp:sp>
    <dsp:sp modelId="{1BFA8538-8A9A-714A-B61E-D30192C07132}">
      <dsp:nvSpPr>
        <dsp:cNvPr id="0" name=""/>
        <dsp:cNvSpPr/>
      </dsp:nvSpPr>
      <dsp:spPr>
        <a:xfrm>
          <a:off x="3544528" y="578505"/>
          <a:ext cx="3426543" cy="10279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Improve</a:t>
          </a:r>
        </a:p>
      </dsp:txBody>
      <dsp:txXfrm>
        <a:off x="3544528" y="578505"/>
        <a:ext cx="3426543" cy="1027963"/>
      </dsp:txXfrm>
    </dsp:sp>
    <dsp:sp modelId="{0107595B-83C7-D245-8AF8-8B864E014337}">
      <dsp:nvSpPr>
        <dsp:cNvPr id="0" name=""/>
        <dsp:cNvSpPr/>
      </dsp:nvSpPr>
      <dsp:spPr>
        <a:xfrm>
          <a:off x="3544528" y="1606468"/>
          <a:ext cx="3426543" cy="216636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Improve Capacity of agency or systems (natural or infrastructural)</a:t>
          </a:r>
        </a:p>
      </dsp:txBody>
      <dsp:txXfrm>
        <a:off x="3544528" y="1606468"/>
        <a:ext cx="3426543" cy="2166364"/>
      </dsp:txXfrm>
    </dsp:sp>
    <dsp:sp modelId="{C2CAE1AB-40D4-EC4A-B76C-1F5757A25315}">
      <dsp:nvSpPr>
        <dsp:cNvPr id="0" name=""/>
        <dsp:cNvSpPr/>
      </dsp:nvSpPr>
      <dsp:spPr>
        <a:xfrm>
          <a:off x="7078966" y="578505"/>
          <a:ext cx="3426543" cy="10279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Adapt</a:t>
          </a:r>
        </a:p>
      </dsp:txBody>
      <dsp:txXfrm>
        <a:off x="7078966" y="578505"/>
        <a:ext cx="3426543" cy="1027963"/>
      </dsp:txXfrm>
    </dsp:sp>
    <dsp:sp modelId="{C738421E-E525-4345-82A1-75B05CE900D6}">
      <dsp:nvSpPr>
        <dsp:cNvPr id="0" name=""/>
        <dsp:cNvSpPr/>
      </dsp:nvSpPr>
      <dsp:spPr>
        <a:xfrm>
          <a:off x="7078966" y="1606468"/>
          <a:ext cx="3426543" cy="216636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Adapt to changing circumstances</a:t>
          </a:r>
        </a:p>
      </dsp:txBody>
      <dsp:txXfrm>
        <a:off x="7078966" y="1606468"/>
        <a:ext cx="3426543" cy="216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FF537-D4AE-304A-B6EB-02A211D388A7}">
      <dsp:nvSpPr>
        <dsp:cNvPr id="0" name=""/>
        <dsp:cNvSpPr/>
      </dsp:nvSpPr>
      <dsp:spPr>
        <a:xfrm>
          <a:off x="1283" y="1424738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>
              <a:latin typeface="Bookman Old Style" panose="02050604050505020204" pitchFamily="18" charset="0"/>
            </a:rPr>
            <a:t>Innovation</a:t>
          </a:r>
        </a:p>
      </dsp:txBody>
      <dsp:txXfrm>
        <a:off x="45271" y="1468726"/>
        <a:ext cx="2915747" cy="1413885"/>
      </dsp:txXfrm>
    </dsp:sp>
    <dsp:sp modelId="{036FDB5D-A448-0C49-B682-7F238C8DE2E6}">
      <dsp:nvSpPr>
        <dsp:cNvPr id="0" name=""/>
        <dsp:cNvSpPr/>
      </dsp:nvSpPr>
      <dsp:spPr>
        <a:xfrm>
          <a:off x="3755938" y="1424738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>
              <a:latin typeface="Bookman Old Style" panose="02050604050505020204" pitchFamily="18" charset="0"/>
            </a:rPr>
            <a:t>Diffusion</a:t>
          </a:r>
        </a:p>
      </dsp:txBody>
      <dsp:txXfrm>
        <a:off x="3799926" y="1468726"/>
        <a:ext cx="2915747" cy="1413885"/>
      </dsp:txXfrm>
    </dsp:sp>
    <dsp:sp modelId="{1582DC81-A343-3040-B830-12FA2767E533}">
      <dsp:nvSpPr>
        <dsp:cNvPr id="0" name=""/>
        <dsp:cNvSpPr/>
      </dsp:nvSpPr>
      <dsp:spPr>
        <a:xfrm>
          <a:off x="7510592" y="1424738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>
              <a:latin typeface="Bookman Old Style" panose="02050604050505020204" pitchFamily="18" charset="0"/>
            </a:rPr>
            <a:t>Adaptation</a:t>
          </a:r>
        </a:p>
      </dsp:txBody>
      <dsp:txXfrm>
        <a:off x="7554580" y="1468726"/>
        <a:ext cx="2915747" cy="1413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E24C6-07CF-D74E-A044-E8DFD268266A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F9A944-61C7-1142-B24C-1FA0F7DBBA2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Deeper dive into the data to determine Aurora’s levels of resilience</a:t>
          </a:r>
        </a:p>
      </dsp:txBody>
      <dsp:txXfrm>
        <a:off x="585701" y="1066737"/>
        <a:ext cx="4337991" cy="2693452"/>
      </dsp:txXfrm>
    </dsp:sp>
    <dsp:sp modelId="{78553D14-C8C6-654D-8613-E25C2F3ED4E7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BF61B3-1F68-584C-9A37-E316A04398BF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This will include assessments of other communities that have used the Climate Resilience Framework for Water Sustainability and Resilience</a:t>
          </a:r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7B8E-D5A2-1141-BF4D-35853AACB09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CD2E-0C36-6247-A2AB-44D99CC0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1D01F-44C8-4C3A-A0A5-C5E7FF44F9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Blue- No</a:t>
            </a:r>
          </a:p>
          <a:p>
            <a:r>
              <a:rPr lang="en-US" dirty="0"/>
              <a:t>Orange- Planning</a:t>
            </a:r>
          </a:p>
          <a:p>
            <a:r>
              <a:rPr lang="en-US" dirty="0"/>
              <a:t>Grey- Program</a:t>
            </a:r>
          </a:p>
          <a:p>
            <a:r>
              <a:rPr lang="en-US" dirty="0"/>
              <a:t>Yellow– Policy</a:t>
            </a:r>
          </a:p>
          <a:p>
            <a:r>
              <a:rPr lang="en-US" dirty="0"/>
              <a:t>Blue- Physical</a:t>
            </a:r>
          </a:p>
          <a:p>
            <a:r>
              <a:rPr lang="en-US" dirty="0"/>
              <a:t>Green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5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 in Agreement due to Ownership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to meet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Agumentation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Requirements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Draw Down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System Needs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Undefined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for Flood Hazard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Growth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</a:t>
            </a:r>
            <a:r>
              <a:rPr lang="en-US" sz="1200" i="1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 Seasonal Outdoor Irrigation Norms – Denver, 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1D01F-44C8-4C3A-A0A5-C5E7FF44F9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1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4C86B-2BF1-4ACF-920C-E1922139CA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my experience, where formal collaborative efforts first go awry is thinking that all we need to do is get in a room and follow a rationale planning model.  They start off very task oriented. I get it….it seems so easy.</a:t>
            </a:r>
          </a:p>
          <a:p>
            <a:endParaRPr lang="en-US" dirty="0"/>
          </a:p>
          <a:p>
            <a:r>
              <a:rPr lang="en-US" dirty="0"/>
              <a:t>Identify a problem</a:t>
            </a:r>
          </a:p>
          <a:p>
            <a:r>
              <a:rPr lang="en-US" dirty="0"/>
              <a:t>Learn more about the issues</a:t>
            </a:r>
          </a:p>
          <a:p>
            <a:r>
              <a:rPr lang="en-US" dirty="0"/>
              <a:t>Brainstorm solutions</a:t>
            </a:r>
          </a:p>
          <a:p>
            <a:r>
              <a:rPr lang="en-US" dirty="0"/>
              <a:t>Test their feasibility</a:t>
            </a:r>
          </a:p>
          <a:p>
            <a:r>
              <a:rPr lang="en-US" dirty="0"/>
              <a:t>Then Boom! You have consensus! </a:t>
            </a:r>
          </a:p>
          <a:p>
            <a:endParaRPr lang="en-US" dirty="0"/>
          </a:p>
          <a:p>
            <a:r>
              <a:rPr lang="en-US" dirty="0"/>
              <a:t>This logical progression gets pretty messy, pretty quick!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18D1-1B45-42DB-9A3C-2111336AB8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Innovate new approach</a:t>
            </a:r>
          </a:p>
          <a:p>
            <a:r>
              <a:rPr lang="en-US" dirty="0"/>
              <a:t>Diffuse vulnerability or threat or issue</a:t>
            </a:r>
          </a:p>
          <a:p>
            <a:r>
              <a:rPr lang="en-US" dirty="0"/>
              <a:t>Adapt to all needs and new circumstances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6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Are participants representative of the policy community, responsible &amp; accountable?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Evaluate</a:t>
            </a:r>
            <a:r>
              <a:rPr lang="en-US" dirty="0">
                <a:solidFill>
                  <a:srgbClr val="FFFFFF"/>
                </a:solidFill>
              </a:rPr>
              <a:t> the experience/outcomes: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Where are opportunities to make participation more inclusive &amp; responsible to the broader community? 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What interests are no longer valid or appropriate? 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What new interests should be integrated into future policies?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addition, documents will be coded for three key terms, Resilience, Adaptation and Collaboration and assessed based on the following table.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9CD2E-0C36-6247-A2AB-44D99CC09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1A0B-CC87-CE46-94D3-D8344121C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7BAC9-B5A5-254C-ADE0-9F4035086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E6B9A-FBAD-3049-8C23-4A68C716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734D4-E454-D843-A675-EDA7B95D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2C70-C08F-B448-96E5-FC33BAC2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1ED6-8187-5F4B-95BE-65E47B1C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AD7A5-40EA-794C-9100-04C1EFC39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D2619-B57C-8F43-9625-982563BA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3356-A7D8-3441-862E-22214A1F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BB1F-ABB0-B24B-B96C-8737FF89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7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C5B84-9D02-2F42-8E42-2FC8A3079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89BE2-DBA0-E545-9B1B-6FE6A30D8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E681-1AD5-FF4C-AAFD-51CB9CC0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F17C-43B6-A448-A76C-FFE28846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09927-476C-4B4F-81E1-181E9DE3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34CE-B93F-0141-B12A-8E54A432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6CC6-3100-4849-A69A-80F557F75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0AA3-F4FA-5843-A7E0-EACEF123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6BC31-6DED-5647-873E-775A1837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49DA6-68A0-1F4F-A042-DC60883A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C263-BF5B-164B-A879-72D02415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6011E-9A60-1242-A4B2-E1A57AA2F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2B9CB-1096-CF49-904F-369588B3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EE4BD-030F-2B41-BAD4-10451B22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E354-9370-444A-8C9D-136A8587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8218-525F-A946-B3B7-DF4C2B7A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1CA1-FD6F-0547-A99F-B339826F6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EB4AB-391F-6B4C-B0E5-AECEF5A6E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29650-C677-4E46-8416-6324B40A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1AECD-1460-004B-A41C-00B16760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F6561-4C86-9244-A13C-D7796112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FEF4-AB8C-C743-A923-D9B06CC6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70933-B6F2-AD46-895A-7305C821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2A97C-D501-E449-9466-0D1F5C845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8149F-2947-144A-8AAB-9F4D199B3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F12ED-7056-BC4F-AE2F-655AF5304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E546D-D2C3-8F4B-88F6-F13A2CC7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928A2-E098-7146-921B-34FCAE6C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CD1B3-486A-544C-8F9F-E99A82D1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6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DCC1-0A4C-6F42-AB77-44DEBBBF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6E756-F81B-B24C-94B4-FEE5D37C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FF8F1-83AE-E949-A29F-387CD36D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D082D-9244-A748-B602-2F00B62C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9DAE9-DB42-F94F-B278-D9090ABD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88415-DC92-484A-A562-04099ADF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F82A2-16F0-F046-B155-A3FAA4D9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0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87BF-DEE4-4146-B6A1-350AEC6D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4F0C-76C5-AF42-9AD3-3320F948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765B-7DC4-5E4B-BC66-98EFFB24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FF7BB-418C-8D43-B376-04D4DE01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13081-4030-B146-9791-165EE334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383D-B4C5-314B-BA3E-25395C49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8C65-133B-7044-9370-9CC27F00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E59E5-F9ED-B444-A334-3C3542F53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625E-06E5-8345-BBBC-48547DBBE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F0417-453C-3B4C-AABB-AF255C5E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3B539-ED23-5541-B116-1EE3770E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A881C-989A-FF4E-9CDE-229A3F57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A86B1-1F97-3D4D-AE7A-446E34C4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CDC47-15E5-BE44-9132-48581195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7D8A1-A794-DE41-B65E-8CBE72C04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7767-1C7E-EE45-836B-C444178E6951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EA74-F119-0D4E-8193-724EC4F4C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F4A04-BC21-D243-AC08-BBA03E56C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4424-5E50-754B-96D8-C20F6A75F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B250C39F-3F6C-4D53-86D2-7BC6B2F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9" name="Picture 12295" descr="Background pattern&#10;&#10;Description automatically generated">
            <a:extLst>
              <a:ext uri="{FF2B5EF4-FFF2-40B4-BE49-F238E27FC236}">
                <a16:creationId xmlns:a16="http://schemas.microsoft.com/office/drawing/2014/main" id="{77A0B3C0-E149-441C-9624-2A4C0F538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325584"/>
            <a:ext cx="7410731" cy="3188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Power of Collaboratives for Water Resilience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Case Study: Aurora, 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83599-3C63-8841-A653-050672B72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787" y="4099033"/>
            <a:ext cx="6950129" cy="2433383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Gretel </a:t>
            </a:r>
            <a:r>
              <a:rPr lang="en-US" b="1" dirty="0" err="1">
                <a:solidFill>
                  <a:schemeClr val="bg1"/>
                </a:solidFill>
              </a:rPr>
              <a:t>Follingstad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bg1"/>
                </a:solidFill>
              </a:rPr>
              <a:t>gretelfollingstad@gmail.com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PhD Candidate/Instructor University of Colorado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Senior Water Planner, Terra Planning, LLC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6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088CB90-84D2-4BAE-82DE-4D306F938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4161" b="115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Goals</a:t>
            </a:r>
            <a:endParaRPr lang="en-US"/>
          </a:p>
        </p:txBody>
      </p:sp>
      <p:graphicFrame>
        <p:nvGraphicFramePr>
          <p:cNvPr id="43" name="Content Placeholder 3">
            <a:extLst>
              <a:ext uri="{FF2B5EF4-FFF2-40B4-BE49-F238E27FC236}">
                <a16:creationId xmlns:a16="http://schemas.microsoft.com/office/drawing/2014/main" id="{BD997B69-AB55-4AB8-83AE-1169689DDD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924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8218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7323501B-ACEC-445A-9749-F4BFDB1CD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3919" b="19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889"/>
            <a:ext cx="10891345" cy="20494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Collaboratives bring stakeholders together to work toward win-win policy solutions by integrating economic &amp; environmental goals and focusing on local participants (</a:t>
            </a:r>
            <a:r>
              <a:rPr lang="en-US" sz="3200" b="1" dirty="0" err="1">
                <a:solidFill>
                  <a:srgbClr val="FFFFFF"/>
                </a:solidFill>
              </a:rPr>
              <a:t>Klyza</a:t>
            </a:r>
            <a:r>
              <a:rPr lang="en-US" sz="3200" b="1" dirty="0">
                <a:solidFill>
                  <a:srgbClr val="FFFFFF"/>
                </a:solidFill>
              </a:rPr>
              <a:t> &amp; Sousa, p. 212).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50341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3825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100" b="1"/>
              <a:t>Procedural, Substantive, Practical Tests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EF011E-6E41-498D-98D0-6AEF43B47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0" r="16680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271" y="2963917"/>
            <a:ext cx="6221505" cy="3598247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Procedural: </a:t>
            </a:r>
            <a:r>
              <a:rPr lang="en-US" sz="2000" dirty="0"/>
              <a:t>inclusive &amp; responsible participation in the decision process that serves the common interest</a:t>
            </a:r>
          </a:p>
          <a:p>
            <a:r>
              <a:rPr lang="en-US" sz="2000" b="1" dirty="0"/>
              <a:t>Substantive:</a:t>
            </a:r>
            <a:r>
              <a:rPr lang="en-US" sz="2000" dirty="0"/>
              <a:t> the common interest depends on the valid and appropriate interests of community members</a:t>
            </a:r>
          </a:p>
          <a:p>
            <a:r>
              <a:rPr lang="en-US" sz="2000" b="1" dirty="0"/>
              <a:t>Practical: </a:t>
            </a:r>
            <a:r>
              <a:rPr lang="en-US" sz="2000" dirty="0"/>
              <a:t>in practice the common interest depends on experience (outcomes) that support the expectations of goals</a:t>
            </a:r>
          </a:p>
        </p:txBody>
      </p:sp>
    </p:spTree>
    <p:extLst>
      <p:ext uri="{BB962C8B-B14F-4D97-AF65-F5344CB8AC3E}">
        <p14:creationId xmlns:p14="http://schemas.microsoft.com/office/powerpoint/2010/main" val="170137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../../../../../Desktop/Screen%20Shot%202017-05-07%20at%209.35.">
            <a:extLst>
              <a:ext uri="{FF2B5EF4-FFF2-40B4-BE49-F238E27FC236}">
                <a16:creationId xmlns:a16="http://schemas.microsoft.com/office/drawing/2014/main" id="{8B6F4A7E-167E-6A4F-9EDB-41F8287EC1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997" y="2130952"/>
            <a:ext cx="9340744" cy="2552367"/>
          </a:xfrm>
          <a:prstGeom prst="rect">
            <a:avLst/>
          </a:prstGeom>
          <a:noFill/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02DCE-B6D2-914E-979A-3D6C55948D65}"/>
              </a:ext>
            </a:extLst>
          </p:cNvPr>
          <p:cNvSpPr/>
          <p:nvPr/>
        </p:nvSpPr>
        <p:spPr>
          <a:xfrm>
            <a:off x="2117957" y="4742968"/>
            <a:ext cx="2786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Logic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D3305-A8A2-BE43-A09D-DDF4D1908C67}"/>
              </a:ext>
            </a:extLst>
          </p:cNvPr>
          <p:cNvSpPr/>
          <p:nvPr/>
        </p:nvSpPr>
        <p:spPr>
          <a:xfrm>
            <a:off x="461682" y="204951"/>
            <a:ext cx="4718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Climate Resilience Framework (CRF) for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Water Adequacy &amp; Resilience</a:t>
            </a:r>
          </a:p>
        </p:txBody>
      </p:sp>
    </p:spTree>
    <p:extLst>
      <p:ext uri="{BB962C8B-B14F-4D97-AF65-F5344CB8AC3E}">
        <p14:creationId xmlns:p14="http://schemas.microsoft.com/office/powerpoint/2010/main" val="218323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oving to Aurora, CO? Here's What You Need to Know | STOR-N-LOCK Self  Storage">
            <a:extLst>
              <a:ext uri="{FF2B5EF4-FFF2-40B4-BE49-F238E27FC236}">
                <a16:creationId xmlns:a16="http://schemas.microsoft.com/office/drawing/2014/main" id="{708DF250-E3A9-A343-9AD9-2DFE75608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8F9B0-EE5C-AD44-951F-D7B467FB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112877"/>
            <a:ext cx="12065876" cy="9522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FFFFFF"/>
                </a:solidFill>
              </a:rPr>
              <a:t>Assessing Aurora Water Collaboratives &amp; Cooperatives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3D9D-767D-AD45-A919-7A7D1CEF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676" y="1158438"/>
            <a:ext cx="5738648" cy="5606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Climate Resilience Framework (CRF)</a:t>
            </a:r>
            <a:endParaRPr lang="en-US" b="1" u="sng" dirty="0">
              <a:solidFill>
                <a:srgbClr val="FFFFFF"/>
              </a:solidFill>
            </a:endParaRPr>
          </a:p>
          <a:p>
            <a:r>
              <a:rPr lang="en-US" sz="2000" b="1" u="sng" dirty="0">
                <a:solidFill>
                  <a:srgbClr val="FFFFFF"/>
                </a:solidFill>
              </a:rPr>
              <a:t>Illustration of Systems Resilience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Flexibility and diversity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Redundancy and modularity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Safe failure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b="1" u="sng" dirty="0">
                <a:solidFill>
                  <a:srgbClr val="FFFFFF"/>
                </a:solidFill>
              </a:rPr>
              <a:t>Illustration of Agent Capacities Resilience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Responsiveness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Resourcefulness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Capacity to learn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b="1" u="sng" dirty="0">
                <a:solidFill>
                  <a:srgbClr val="FFFFFF"/>
                </a:solidFill>
              </a:rPr>
              <a:t>Characteristics of Institutional Resilience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Rights and entitlements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Decision making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Information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Application of new knowledge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820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C1984-4A2E-C14B-B634-1DC898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549 Government Agreements Coded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4673C-F243-0240-8624-FFE6D443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Three primary categories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/>
              <a:t>Systems,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/>
              <a:t>Agent Capacities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600" dirty="0"/>
              <a:t>Characteristics of Institutions, </a:t>
            </a:r>
          </a:p>
        </p:txBody>
      </p:sp>
      <p:pic>
        <p:nvPicPr>
          <p:cNvPr id="3074" name="Picture 2" descr="Aurora City Hall - Sister Cities International (SCI)">
            <a:extLst>
              <a:ext uri="{FF2B5EF4-FFF2-40B4-BE49-F238E27FC236}">
                <a16:creationId xmlns:a16="http://schemas.microsoft.com/office/drawing/2014/main" id="{3E7FA58A-EC84-7A4E-8185-B406915C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542053"/>
            <a:ext cx="4935970" cy="3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1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F6B35-CF68-7B49-A567-CDA2220C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Collaboratives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695C84-B53C-F944-A2F6-9996019EA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367261"/>
              </p:ext>
            </p:extLst>
          </p:nvPr>
        </p:nvGraphicFramePr>
        <p:xfrm>
          <a:off x="320040" y="2509911"/>
          <a:ext cx="1149682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26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A3306-7FFC-F848-8366-C58B6F50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Systems: Percent of Total Annual Agreements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8C03CE-2CDF-CE43-BB37-05951AFCF0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709970"/>
              </p:ext>
            </p:extLst>
          </p:nvPr>
        </p:nvGraphicFramePr>
        <p:xfrm>
          <a:off x="320040" y="2509911"/>
          <a:ext cx="1149682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04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81FE-5C7E-454F-BC31-659FFAA3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Supply Adequacy - % of Total Agreements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42E96D-22C0-3E46-95F5-768C1F0DD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32689"/>
              </p:ext>
            </p:extLst>
          </p:nvPr>
        </p:nvGraphicFramePr>
        <p:xfrm>
          <a:off x="320040" y="2509911"/>
          <a:ext cx="1149682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94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F60B9-BAAF-C042-97D8-60718321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Areas of Capacity Building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9C92C6C-BCCC-AF48-ABCA-013951330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82846"/>
              </p:ext>
            </p:extLst>
          </p:nvPr>
        </p:nvGraphicFramePr>
        <p:xfrm>
          <a:off x="4763565" y="566916"/>
          <a:ext cx="7428431" cy="601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960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295" descr="Background pattern&#10;&#10;Description automatically generated">
            <a:extLst>
              <a:ext uri="{FF2B5EF4-FFF2-40B4-BE49-F238E27FC236}">
                <a16:creationId xmlns:a16="http://schemas.microsoft.com/office/drawing/2014/main" id="{033264AF-610B-7C4F-A4ED-9F29AD69D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0C789-62CB-024A-8252-AD4723FE5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0519"/>
            <a:ext cx="10515600" cy="42764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b="1" i="1" dirty="0">
                <a:solidFill>
                  <a:srgbClr val="FFFFFF"/>
                </a:solidFill>
              </a:rPr>
              <a:t>This study looked at the collaboratives agreements the Aurora Water has engaged in from 2010-2019 as a means for securing water adequacy for growth and sustainability</a:t>
            </a:r>
            <a:endParaRPr lang="en-US" sz="4400" dirty="0">
              <a:solidFill>
                <a:srgbClr val="FFFFFF"/>
              </a:solidFill>
            </a:endParaRPr>
          </a:p>
          <a:p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3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60B6A-8CB4-8B45-B316-4E119974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Range of Financial Capacity Building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A6B557A-1855-0049-BB5A-5C31568C2F1D}"/>
              </a:ext>
            </a:extLst>
          </p:cNvPr>
          <p:cNvSpPr/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Pooling Resources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Sharing Cost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Loans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Taxes / Bond Measure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Rates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Payment for Water Rights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Water Lease Fees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Fee for Service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Project Costs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Grants / Donations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Collaborator/ Partner(s) Pay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Aurora Pays Project Fees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Liability of Damage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205007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60B6A-8CB4-8B45-B316-4E119974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Range of Financial Capacity Building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D1A1739-E63E-2A46-AE27-49946F7B3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579446"/>
              </p:ext>
            </p:extLst>
          </p:nvPr>
        </p:nvGraphicFramePr>
        <p:xfrm>
          <a:off x="1045509" y="2810396"/>
          <a:ext cx="10100982" cy="3692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70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BC7EC-E326-A843-9AE6-734DA1CB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Agency Agility to Changing Conditions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822483-33C6-D442-B75E-CFEACF9A4A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446718"/>
              </p:ext>
            </p:extLst>
          </p:nvPr>
        </p:nvGraphicFramePr>
        <p:xfrm>
          <a:off x="320040" y="2427541"/>
          <a:ext cx="1149682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988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ACCCF-14DF-6D49-AF50-5D7B0CB2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Water Utility Services / Programs Capacity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98AEE3-ECB9-6D44-A4E0-7D1EDAB3B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716982"/>
              </p:ext>
            </p:extLst>
          </p:nvPr>
        </p:nvGraphicFramePr>
        <p:xfrm>
          <a:off x="320040" y="2427541"/>
          <a:ext cx="1149682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80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AEC1E-6773-488A-B45B-12EC85BF2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3440" b="22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BD0399-4B21-D244-B699-D9F09A78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Next Steps……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731F7B-2FC1-4B29-B096-DCDD056B9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2151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9099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E763-C5E6-6D44-A786-F59B2B19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13023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City of Aurora, 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CAE9-DD95-C747-8B81-C04919BF3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032560"/>
            <a:ext cx="4929556" cy="4130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Denver metro area of Colorado’s front range. </a:t>
            </a:r>
          </a:p>
          <a:p>
            <a:r>
              <a:rPr lang="en-US" sz="2400" dirty="0"/>
              <a:t>Facing intense growth and development pressures and is working to secure the water supply needed for that growth. </a:t>
            </a:r>
          </a:p>
          <a:p>
            <a:r>
              <a:rPr lang="en-US" sz="2400" i="1" dirty="0"/>
              <a:t>Newer</a:t>
            </a:r>
            <a:r>
              <a:rPr lang="en-US" sz="2400" dirty="0"/>
              <a:t> city (compared to Denver) predominantly holds junior water rights, which leaves the community vulnerable to priority calls in times of drought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E3B657B-6D87-EE4B-AE9E-A9B7DCCAD2E0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6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5" r="30" b="2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9" name="Picture 8" descr="Water use and weather conditions">
            <a:extLst>
              <a:ext uri="{FF2B5EF4-FFF2-40B4-BE49-F238E27FC236}">
                <a16:creationId xmlns:a16="http://schemas.microsoft.com/office/drawing/2014/main" id="{47DB7FA7-BF06-F44A-A5C2-9D3900C2917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 r="-2" b="-2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240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D8DC4-88DC-AA44-A44F-9E875BFF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i="1">
                <a:solidFill>
                  <a:srgbClr val="FFFFFF"/>
                </a:solidFill>
              </a:rPr>
              <a:t>Summary of Upper Colorado Basin Hydroclimate Trends (Lukas &amp; Payton, 2020)</a:t>
            </a:r>
            <a:endParaRPr lang="en-US" sz="33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46FCF3F-EADE-744C-9A74-B30A642E11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455868"/>
            <a:ext cx="8068668" cy="37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2AEB4-BBAF-5546-9FAD-FC5B3C81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Colorado’s Projected Water Supply and Demand Gaps. </a:t>
            </a:r>
            <a:r>
              <a:rPr lang="en-US" sz="1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Source: Colorado Department of Natural Resources</a:t>
            </a:r>
            <a:br>
              <a:rPr lang="en-US" sz="37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2E6D7-84B7-3B47-9728-3E377CE5C1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201271"/>
            <a:ext cx="6840954" cy="42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9" name="Picture 12295" descr="Background pattern&#10;&#10;Description automatically generated">
            <a:extLst>
              <a:ext uri="{FF2B5EF4-FFF2-40B4-BE49-F238E27FC236}">
                <a16:creationId xmlns:a16="http://schemas.microsoft.com/office/drawing/2014/main" id="{77A0B3C0-E149-441C-9624-2A4C0F538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5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Power of Collaboratives for Water Resilience</a:t>
            </a: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4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90738-2CF2-9047-9775-9ABB1C6B5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Characteristics of Collaboration/Partnerships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Wide range of stakeholders representing different organizations, interest groups, and affected citizens</a:t>
            </a:r>
          </a:p>
          <a:p>
            <a:r>
              <a:rPr lang="en-US">
                <a:solidFill>
                  <a:srgbClr val="FFFFFF"/>
                </a:solidFill>
              </a:rPr>
              <a:t>Engagement in process </a:t>
            </a:r>
          </a:p>
          <a:p>
            <a:r>
              <a:rPr lang="en-US">
                <a:solidFill>
                  <a:srgbClr val="FFFFFF"/>
                </a:solidFill>
              </a:rPr>
              <a:t>Goal: consensus on problems, goals, actions</a:t>
            </a:r>
          </a:p>
          <a:p>
            <a:r>
              <a:rPr lang="en-US">
                <a:solidFill>
                  <a:srgbClr val="FFFFFF"/>
                </a:solidFill>
              </a:rPr>
              <a:t>Collaborative exhibits a commitment to problem solving</a:t>
            </a:r>
          </a:p>
          <a:p>
            <a:r>
              <a:rPr lang="en-US">
                <a:solidFill>
                  <a:srgbClr val="FFFFFF"/>
                </a:solidFill>
              </a:rPr>
              <a:t>May focus on direct actions (e.g., management issues) and/or policies</a:t>
            </a:r>
          </a:p>
        </p:txBody>
      </p:sp>
    </p:spTree>
    <p:extLst>
      <p:ext uri="{BB962C8B-B14F-4D97-AF65-F5344CB8AC3E}">
        <p14:creationId xmlns:p14="http://schemas.microsoft.com/office/powerpoint/2010/main" val="1470058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E5EA524-59A3-4515-AAF7-72578AB97FA3}"/>
              </a:ext>
            </a:extLst>
          </p:cNvPr>
          <p:cNvSpPr txBox="1">
            <a:spLocks/>
          </p:cNvSpPr>
          <p:nvPr/>
        </p:nvSpPr>
        <p:spPr>
          <a:xfrm>
            <a:off x="6738943" y="2136429"/>
            <a:ext cx="4605340" cy="2387600"/>
          </a:xfrm>
          <a:prstGeom prst="ellipse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4560E5-8908-4976-8A15-369054C0A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4564" b="-3"/>
          <a:stretch/>
        </p:blipFill>
        <p:spPr>
          <a:xfrm>
            <a:off x="602462" y="1185619"/>
            <a:ext cx="5582028" cy="44746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A99A59-7D56-F040-B79D-439EC8835D9B}"/>
              </a:ext>
            </a:extLst>
          </p:cNvPr>
          <p:cNvSpPr/>
          <p:nvPr/>
        </p:nvSpPr>
        <p:spPr>
          <a:xfrm>
            <a:off x="6565109" y="1759566"/>
            <a:ext cx="48505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Collaborative processes aim to: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Construct greater competence in resource sharing,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Foster positive rapport among stakeholders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Create innovative solutions to governance challenges </a:t>
            </a:r>
          </a:p>
        </p:txBody>
      </p:sp>
    </p:spTree>
    <p:extLst>
      <p:ext uri="{BB962C8B-B14F-4D97-AF65-F5344CB8AC3E}">
        <p14:creationId xmlns:p14="http://schemas.microsoft.com/office/powerpoint/2010/main" val="241834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FF14B-C295-304D-B763-E0935DF6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Collaborative Partnerships: 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Consensus through 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6368-C449-CF46-8C50-4A0F08066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buNone/>
            </a:pPr>
            <a:r>
              <a:rPr lang="en-US" sz="3200" b="1" u="sng" dirty="0"/>
              <a:t>Cross Sector Collaboration</a:t>
            </a:r>
          </a:p>
          <a:p>
            <a:pPr marL="0" lvl="1"/>
            <a:r>
              <a:rPr lang="en-US" dirty="0"/>
              <a:t>Multi-disciplinary teams (including regulatory agencies) working together to build solutions, initiates recognition of the interrelationships and inspires new creative approaches.</a:t>
            </a:r>
          </a:p>
        </p:txBody>
      </p:sp>
      <p:pic>
        <p:nvPicPr>
          <p:cNvPr id="5" name="Picture 1" descr="page13image1667407040">
            <a:extLst>
              <a:ext uri="{FF2B5EF4-FFF2-40B4-BE49-F238E27FC236}">
                <a16:creationId xmlns:a16="http://schemas.microsoft.com/office/drawing/2014/main" id="{5D01060B-7024-B14D-815C-CA48AF199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r="20470"/>
          <a:stretch/>
        </p:blipFill>
        <p:spPr bwMode="auto">
          <a:xfrm>
            <a:off x="6417734" y="2748225"/>
            <a:ext cx="4935970" cy="28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4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857</Words>
  <Application>Microsoft Macintosh PowerPoint</Application>
  <PresentationFormat>Widescreen</PresentationFormat>
  <Paragraphs>144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Times New Roman</vt:lpstr>
      <vt:lpstr>Tw Cen MT</vt:lpstr>
      <vt:lpstr>Office Theme</vt:lpstr>
      <vt:lpstr>Power of Collaboratives for Water Resilience  Case Study: Aurora, CO</vt:lpstr>
      <vt:lpstr>PowerPoint Presentation</vt:lpstr>
      <vt:lpstr>City of Aurora, CO</vt:lpstr>
      <vt:lpstr>Summary of Upper Colorado Basin Hydroclimate Trends (Lukas &amp; Payton, 2020)</vt:lpstr>
      <vt:lpstr>Colorado’s Projected Water Supply and Demand Gaps. Source: Colorado Department of Natural Resources </vt:lpstr>
      <vt:lpstr>Power of Collaboratives for Water Resilience</vt:lpstr>
      <vt:lpstr>Characteristics of Collaboration/Partnerships</vt:lpstr>
      <vt:lpstr>PowerPoint Presentation</vt:lpstr>
      <vt:lpstr>Collaborative Partnerships:  Building Consensus through common ground</vt:lpstr>
      <vt:lpstr>Goals</vt:lpstr>
      <vt:lpstr>Collaboratives bring stakeholders together to work toward win-win policy solutions by integrating economic &amp; environmental goals and focusing on local participants (Klyza &amp; Sousa, p. 212). </vt:lpstr>
      <vt:lpstr>Procedural, Substantive, Practical Tests</vt:lpstr>
      <vt:lpstr>PowerPoint Presentation</vt:lpstr>
      <vt:lpstr>Assessing Aurora Water Collaboratives &amp; Cooperatives</vt:lpstr>
      <vt:lpstr>549 Government Agreements Coded</vt:lpstr>
      <vt:lpstr>Types of Collaboratives</vt:lpstr>
      <vt:lpstr>Water Systems: Percent of Total Annual Agreements</vt:lpstr>
      <vt:lpstr>Water Supply Adequacy - % of Total Agreements</vt:lpstr>
      <vt:lpstr>Areas of Capacity Building</vt:lpstr>
      <vt:lpstr>Range of Financial Capacity Building</vt:lpstr>
      <vt:lpstr>Range of Financial Capacity Building</vt:lpstr>
      <vt:lpstr>Agency Agility to Changing Conditions</vt:lpstr>
      <vt:lpstr>Water Utility Services / Programs Capacity</vt:lpstr>
      <vt:lpstr>Next Steps……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Collaboratives for Water Resilience  Case Study: Aurora, CO</dc:title>
  <dc:creator>Follingstad, Gretel R</dc:creator>
  <cp:lastModifiedBy>Follingstad, Gretel R</cp:lastModifiedBy>
  <cp:revision>4</cp:revision>
  <dcterms:created xsi:type="dcterms:W3CDTF">2020-10-06T21:45:33Z</dcterms:created>
  <dcterms:modified xsi:type="dcterms:W3CDTF">2020-10-06T22:31:05Z</dcterms:modified>
</cp:coreProperties>
</file>